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 bookmarkIdSeed="2">
  <p:sldMasterIdLst>
    <p:sldMasterId id="2147483660" r:id="rId4"/>
  </p:sldMasterIdLst>
  <p:notesMasterIdLst>
    <p:notesMasterId r:id="rId5"/>
  </p:notesMasterIdLst>
  <p:handoutMasterIdLst>
    <p:handoutMasterId r:id="rId6"/>
  </p:handoutMasterIdLst>
  <p:sldIdLst>
    <p:sldId id="258" r:id="rId7"/>
    <p:sldId id="284" r:id="rId8"/>
    <p:sldId id="282" r:id="rId9"/>
    <p:sldId id="285" r:id="rId10"/>
    <p:sldId id="318" r:id="rId11"/>
    <p:sldId id="319" r:id="rId12"/>
    <p:sldId id="338" r:id="rId13"/>
    <p:sldId id="339" r:id="rId14"/>
    <p:sldId id="340" r:id="rId15"/>
    <p:sldId id="320" r:id="rId16"/>
    <p:sldId id="321" r:id="rId17"/>
    <p:sldId id="322" r:id="rId18"/>
    <p:sldId id="323" r:id="rId19"/>
    <p:sldId id="326" r:id="rId20"/>
    <p:sldId id="325" r:id="rId21"/>
    <p:sldId id="324" r:id="rId22"/>
    <p:sldId id="268" r:id="rId23"/>
    <p:sldId id="327" r:id="rId24"/>
    <p:sldId id="267" r:id="rId25"/>
    <p:sldId id="269" r:id="rId26"/>
    <p:sldId id="270" r:id="rId27"/>
    <p:sldId id="329" r:id="rId28"/>
    <p:sldId id="330" r:id="rId29"/>
    <p:sldId id="331" r:id="rId30"/>
    <p:sldId id="273" r:id="rId31"/>
    <p:sldId id="328" r:id="rId32"/>
    <p:sldId id="332" r:id="rId33"/>
    <p:sldId id="333" r:id="rId34"/>
    <p:sldId id="334" r:id="rId35"/>
    <p:sldId id="335" r:id="rId36"/>
    <p:sldId id="336" r:id="rId37"/>
    <p:sldId id="337" r:id="rId38"/>
  </p:sldIdLst>
  <p:sldSz cx="12192000" cy="6858000"/>
  <p:notesSz cx="6797675" cy="9926638"/>
  <p:custDataLst>
    <p:tags r:id="rId39"/>
  </p:custDataLst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125E5076-3810-47DD-B79F-674D7AD40C0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92" y="9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tags" Target="tags/tag1.xml" /><Relationship Id="rId4" Type="http://schemas.openxmlformats.org/officeDocument/2006/relationships/slideMaster" Target="slideMasters/slideMaster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 rtl="0"/>
            <a:fld id="{86097921-A3E4-48A6-9A11-206A6AC9E06C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 rtl="0"/>
            <a:fld id="{2E4BCD9F-FF04-49E9-8BC2-24C84022F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 rtl="0"/>
            <a:fld id="{32536197-CD9A-4E98-87F3-BC2961F6E61B}" type="datetime1">
              <a:rPr lang="ru-RU" noProof="0" smtClean="0"/>
              <a:pPr/>
              <a:t>20.10.2023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 rtl="0"/>
            <a:fld id="{532AB528-7684-4A37-99F6-46340DCC2B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 rtl="0"/>
            <a:fld id="{532AB528-7684-4A37-99F6-46340DCC2B35}" type="slidenum">
              <a:rPr lang="ru-RU" noProof="0" smtClean="0"/>
              <a:pPr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03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 rtl="0"/>
            <a:fld id="{532AB528-7684-4A37-99F6-46340DCC2B35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178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 rtl="0"/>
            <a:fld id="{532AB528-7684-4A37-99F6-46340DCC2B35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932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F9ADA18B-285F-40EA-A6E2-9569C824DC5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5513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олилиния 6" title="Фигура номера страницы"/>
          <p:cNvSpPr/>
          <p:nvPr userDrawn="1"/>
        </p:nvSpPr>
        <p:spPr bwMode="auto">
          <a:xfrm>
            <a:off x="11784011" y="345139"/>
            <a:ext cx="407988" cy="819150"/>
          </a:xfrm>
          <a:custGeom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>
            <a:defPPr/>
          </a:lstStyle>
          <a:p/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ct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defPPr/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2A09F376-C90E-4357-943A-0DE1F4180343}" type="datetime8">
              <a:rPr lang="ru-RU" noProof="0" smtClean="0"/>
              <a:pPr/>
              <a:t>20.10.2023 9:03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defPPr/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defPPr/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олилиния 6" title="Фигура номера страницы"/>
          <p:cNvSpPr/>
          <p:nvPr/>
        </p:nvSpPr>
        <p:spPr bwMode="auto">
          <a:xfrm>
            <a:off x="11784011" y="1189204"/>
            <a:ext cx="407988" cy="819150"/>
          </a:xfrm>
          <a:custGeom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>
            <a:defPPr/>
          </a:lstStyle>
          <a:p>
            <a:pPr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ct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defPPr/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E6852AC-FE02-47CC-BE35-3342C08D2ABA}" type="datetime8">
              <a:rPr lang="ru-RU" noProof="0" smtClean="0"/>
              <a:pPr/>
              <a:t>20.10.2023 9:03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defPPr/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defPPr/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 title="Вертикальная линейка"/>
          <p:cNvCxnSpPr/>
          <p:nvPr/>
        </p:nvCxnSpPr>
        <p:spPr>
          <a:xfrm flipH="1"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/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/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/>
          </a:lstStyle>
          <a:p>
            <a:pPr rtl="0"/>
            <a:fld id="{66EBD290-BA86-4035-9599-494542E41763}" type="datetime8">
              <a:rPr lang="ru-RU" noProof="0" smtClean="0"/>
              <a:pPr/>
              <a:t>20.10.2023 9:03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/>
          </a:lstStyle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/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олилиния 6" title="Фигура номера страницы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>
            <a:defPPr/>
          </a:lstStyle>
          <a:p>
            <a:p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/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BFA968BF-6CF3-4B7F-8903-2BAC597AC6C3}" type="datetime8">
              <a:rPr lang="ru-RU" noProof="0" smtClean="0"/>
              <a:pPr/>
              <a:t>20.10.2023 9:03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 title="Горизонтальная линейка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</p:sldLayoutIdLst>
  <p:transition/>
  <p:timing/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microsoft.com/office/2007/relationships/hdphoto" Target="../media/image2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jpeg" /><Relationship Id="rId8" Type="http://schemas.openxmlformats.org/officeDocument/2006/relationships/image" Target="../media/image4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microsoft.com/office/2007/relationships/hdphoto" Target="../media/image3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Relationship Id="rId6" Type="http://schemas.openxmlformats.org/officeDocument/2006/relationships/image" Target="../media/image54.jpeg" /><Relationship Id="rId7" Type="http://schemas.openxmlformats.org/officeDocument/2006/relationships/image" Target="../media/image5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ase.garant.ru/12116087/1cafb24d049dcd1e7707a22d98e9858f/#block_103" TargetMode="External" /><Relationship Id="rId3" Type="http://schemas.openxmlformats.org/officeDocument/2006/relationships/hyperlink" Target="https://base.garant.ru/12116087/1cafb24d049dcd1e7707a22d98e9858f/#block_104" TargetMode="External" /><Relationship Id="rId4" Type="http://schemas.openxmlformats.org/officeDocument/2006/relationships/hyperlink" Target="https://base.garant.ru/12116087/9e3305d0d08ff111955ebd93afd10878/#block_20" TargetMode="Ex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mvd.ru/" TargetMode="External" /><Relationship Id="rId3" Type="http://schemas.openxmlformats.org/officeDocument/2006/relationships/hyperlink" Target="http://www.fsb.ru/" TargetMode="External" /><Relationship Id="rId4" Type="http://schemas.openxmlformats.org/officeDocument/2006/relationships/hyperlink" Target="https://epp.genproc.gov.ru/web/proc_24/internet-reception/personal-receptionnotification-ext/request-form" TargetMode="External" /><Relationship Id="rId5" Type="http://schemas.openxmlformats.org/officeDocument/2006/relationships/image" Target="../media/image5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vk.com/samplogsu" TargetMode="External" /><Relationship Id="rId3" Type="http://schemas.openxmlformats.org/officeDocument/2006/relationships/hyperlink" Target="https://vk.com/spambot" TargetMode="External" /><Relationship Id="rId4" Type="http://schemas.openxmlformats.org/officeDocument/2006/relationships/hyperlink" Target="mailto:abuse@telegram.org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4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Relationship Id="rId6" Type="http://schemas.openxmlformats.org/officeDocument/2006/relationships/image" Target="../media/image63.jpeg" /><Relationship Id="rId7" Type="http://schemas.openxmlformats.org/officeDocument/2006/relationships/image" Target="../media/image6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Relationship Id="rId4" Type="http://schemas.openxmlformats.org/officeDocument/2006/relationships/image" Target="../media/image7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microsoft.com/office/2007/relationships/hdphoto" Target="../media/image5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115738" y="2270908"/>
            <a:ext cx="10603677" cy="2188992"/>
          </a:xfrm>
          <a:noFill/>
        </p:spPr>
        <p:txBody>
          <a:bodyPr rtlCol="0"/>
          <a:lstStyle>
            <a:defPPr/>
          </a:lstStyle>
          <a:p>
            <a:r>
              <a:rPr lang="ru-RU" sz="7200">
                <a:solidFill>
                  <a:schemeClr val="tx1"/>
                </a:solidFill>
              </a:rPr>
              <a:t>с чего начинается </a:t>
            </a:r>
            <a:br>
              <a:rPr lang="ru-RU" sz="7200">
                <a:solidFill>
                  <a:schemeClr val="tx1"/>
                </a:solidFill>
                <a:highlight>
                  <a:srgbClr val="FF0000"/>
                </a:highlight>
              </a:rPr>
            </a:br>
            <a:r>
              <a:rPr lang="ru-RU" sz="7200">
                <a:solidFill>
                  <a:schemeClr val="tx1"/>
                </a:solidFill>
                <a:highlight>
                  <a:srgbClr val="FF0000"/>
                </a:highlight>
              </a:rPr>
              <a:t>Без</a:t>
            </a:r>
            <a:r>
              <a:rPr lang="ru-RU" sz="7200">
                <a:solidFill>
                  <a:schemeClr val="tx1"/>
                </a:solidFill>
              </a:rPr>
              <a:t>опасность</a:t>
            </a:r>
            <a:endParaRPr lang="ru-RU" sz="7200">
              <a:solidFill>
                <a:schemeClr val="accent1"/>
              </a:solidFill>
            </a:endParaRPr>
          </a:p>
        </p:txBody>
      </p:sp>
      <p:grpSp>
        <p:nvGrpSpPr>
          <p:cNvPr id="6" name="Группа 5" descr="декоративный элемент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6738" y="1184031"/>
            <a:ext cx="9809523" cy="4892918"/>
            <a:chOff x="2989385" y="1679331"/>
            <a:chExt cx="7376746" cy="268165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 flipH="1"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 flipH="1"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/>
          </a:lstStyle>
          <a:p>
            <a:pPr rtl="0"/>
            <a:fld id="{7AAC19ED-7CFA-4AF2-BE7E-6017F4B12C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440F9D-2DE1-4118-B615-9A7BA38E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10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61C2F2-BA57-40FD-AE77-E786DCA0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0" t="7217" r="19908" b="8949"/>
          <a:stretch>
            <a:fillRect/>
          </a:stretch>
        </p:blipFill>
        <p:spPr>
          <a:xfrm>
            <a:off x="1107347" y="285225"/>
            <a:ext cx="10301681" cy="62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787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6EC10F-6BA4-4319-B851-D96D8BC3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11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D7014-DA96-486C-9B65-C91CCD64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07" t="38666" r="25481" b="28910"/>
          <a:stretch>
            <a:fillRect/>
          </a:stretch>
        </p:blipFill>
        <p:spPr>
          <a:xfrm>
            <a:off x="922789" y="255660"/>
            <a:ext cx="6820249" cy="5427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A2C21A-166D-4F0E-885E-D2C6D506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45" t="19693" r="26376" b="58289"/>
          <a:stretch>
            <a:fillRect/>
          </a:stretch>
        </p:blipFill>
        <p:spPr>
          <a:xfrm>
            <a:off x="6895749" y="4228051"/>
            <a:ext cx="5066951" cy="22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108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6D841-77A8-49D0-8C2F-EA2B2AF2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12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F6DC6-5E84-41AF-936F-0C992177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0" t="32293" r="24479" b="35413"/>
          <a:stretch>
            <a:fillRect/>
          </a:stretch>
        </p:blipFill>
        <p:spPr>
          <a:xfrm>
            <a:off x="880844" y="230492"/>
            <a:ext cx="11115413" cy="484616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2143F4F-2E1E-4A91-9109-938C98E89FC0}"/>
              </a:ext>
            </a:extLst>
          </p:cNvPr>
          <p:cNvSpPr/>
          <p:nvPr/>
        </p:nvSpPr>
        <p:spPr>
          <a:xfrm>
            <a:off x="805341" y="5058560"/>
            <a:ext cx="4286775" cy="14596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800" b="1" i="1">
                <a:solidFill>
                  <a:schemeClr val="bg1"/>
                </a:solidFill>
              </a:rPr>
              <a:t>ФСБ, МВД, ЦИБ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13A11-0C4E-4F41-BF15-FA19591F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13" t="6361" r="70963" b="83364"/>
          <a:stretch>
            <a:fillRect/>
          </a:stretch>
        </p:blipFill>
        <p:spPr>
          <a:xfrm>
            <a:off x="8808440" y="5335399"/>
            <a:ext cx="3036815" cy="10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51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3CE2D-7E99-44C5-A4E2-DB84C37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13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08AC7D-22C0-48F5-9FA7-73AD13B55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869" t="30375" r="7409" b="12987"/>
          <a:stretch>
            <a:fillRect/>
          </a:stretch>
        </p:blipFill>
        <p:spPr>
          <a:xfrm>
            <a:off x="8450066" y="226504"/>
            <a:ext cx="2944536" cy="56625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605FE-CE06-43B5-B131-FA72CCB7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65" t="2656" r="22798" b="5190"/>
          <a:stretch>
            <a:fillRect/>
          </a:stretch>
        </p:blipFill>
        <p:spPr>
          <a:xfrm>
            <a:off x="1132515" y="226503"/>
            <a:ext cx="7063531" cy="640499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6FF8493-FE64-431C-984F-3CC0E305972D}"/>
              </a:ext>
            </a:extLst>
          </p:cNvPr>
          <p:cNvSpPr/>
          <p:nvPr/>
        </p:nvSpPr>
        <p:spPr>
          <a:xfrm>
            <a:off x="2239860" y="1296709"/>
            <a:ext cx="978408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45B1722-481E-49A8-A754-666298411276}"/>
              </a:ext>
            </a:extLst>
          </p:cNvPr>
          <p:cNvSpPr/>
          <p:nvPr/>
        </p:nvSpPr>
        <p:spPr>
          <a:xfrm>
            <a:off x="1132515" y="151003"/>
            <a:ext cx="978408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981AEA5-B594-4D80-AF5E-EF51DF64A98F}"/>
              </a:ext>
            </a:extLst>
          </p:cNvPr>
          <p:cNvSpPr/>
          <p:nvPr/>
        </p:nvSpPr>
        <p:spPr>
          <a:xfrm>
            <a:off x="3514988" y="2306972"/>
            <a:ext cx="1149292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84B37E9-F6C3-4EA8-92F1-3B569D3C4F9C}"/>
              </a:ext>
            </a:extLst>
          </p:cNvPr>
          <p:cNvSpPr/>
          <p:nvPr/>
        </p:nvSpPr>
        <p:spPr>
          <a:xfrm>
            <a:off x="1409351" y="4714612"/>
            <a:ext cx="978408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90EE47B-A59A-4D89-B526-FBAEC066B1E0}"/>
              </a:ext>
            </a:extLst>
          </p:cNvPr>
          <p:cNvSpPr/>
          <p:nvPr/>
        </p:nvSpPr>
        <p:spPr>
          <a:xfrm>
            <a:off x="5611368" y="4220836"/>
            <a:ext cx="484632" cy="978408"/>
          </a:xfrm>
          <a:prstGeom prst="down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FA5243E-716F-4A47-ADD5-9216BA3CD983}"/>
              </a:ext>
            </a:extLst>
          </p:cNvPr>
          <p:cNvSpPr/>
          <p:nvPr/>
        </p:nvSpPr>
        <p:spPr>
          <a:xfrm>
            <a:off x="6562121" y="2450592"/>
            <a:ext cx="484632" cy="978408"/>
          </a:xfrm>
          <a:prstGeom prst="down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AD15C01-4638-4909-8AE0-32F83B7700A9}"/>
              </a:ext>
            </a:extLst>
          </p:cNvPr>
          <p:cNvSpPr/>
          <p:nvPr/>
        </p:nvSpPr>
        <p:spPr>
          <a:xfrm>
            <a:off x="1484851" y="3221850"/>
            <a:ext cx="978408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4461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E87DC-D745-4C0F-AAC0-A7971103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13" t="12447" r="3656" b="14535"/>
          <a:stretch>
            <a:fillRect/>
          </a:stretch>
        </p:blipFill>
        <p:spPr>
          <a:xfrm>
            <a:off x="1088913" y="146806"/>
            <a:ext cx="10695097" cy="635466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531464-BFF8-4957-B061-DC32BB74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14</a:t>
            </a:fld>
            <a:endParaRPr lang="ru-RU" noProof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057206F-C4B6-4019-A599-40F326870944}"/>
              </a:ext>
            </a:extLst>
          </p:cNvPr>
          <p:cNvSpPr/>
          <p:nvPr/>
        </p:nvSpPr>
        <p:spPr>
          <a:xfrm>
            <a:off x="1596640" y="671525"/>
            <a:ext cx="978408" cy="484632"/>
          </a:xfrm>
          <a:prstGeom prst="rightArrow">
            <a:avLst/>
          </a:prstGeom>
          <a:solidFill>
            <a:schemeClr val="accent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6C505B1D-77D4-44C3-8FA5-D2D9130816D1}"/>
              </a:ext>
            </a:extLst>
          </p:cNvPr>
          <p:cNvSpPr/>
          <p:nvPr/>
        </p:nvSpPr>
        <p:spPr>
          <a:xfrm>
            <a:off x="981512" y="3429000"/>
            <a:ext cx="4152550" cy="328219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300">
                <a:solidFill>
                  <a:schemeClr val="bg1"/>
                </a:solidFill>
              </a:rPr>
              <a:t>На стене </a:t>
            </a:r>
            <a:r>
              <a:rPr lang="ru-RU" sz="1300" b="1">
                <a:solidFill>
                  <a:schemeClr val="bg1"/>
                </a:solidFill>
              </a:rPr>
              <a:t>видеоролики с речью Адольфа Гитлера 1934г. </a:t>
            </a:r>
            <a:r>
              <a:rPr lang="ru-RU" sz="1300">
                <a:solidFill>
                  <a:schemeClr val="bg1"/>
                </a:solidFill>
              </a:rPr>
              <a:t>(!!!!!), видео с пропагандой потребления наркотиков  пиз…тый кокс (!!!!! Бабуля нюхает кокаин), JojoHf family (AYE)? Аксиома Эскобара,  нецензурной бранью, анимэ картинки, фотографий нет; подписки на аморальные группы "Мемы для правых", "Пипец аватарки для крутых пацанов", "Kk max", "бунт 2022", "Анальный дебош", "Вера в бога и Православие", подписан на партию </a:t>
            </a:r>
          </a:p>
        </p:txBody>
      </p:sp>
    </p:spTree>
    <p:extLst>
      <p:ext uri="{BB962C8B-B14F-4D97-AF65-F5344CB8AC3E}">
        <p14:creationId xmlns:p14="http://schemas.microsoft.com/office/powerpoint/2010/main" val="20419584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08BB46-419D-43FA-B950-7011C57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15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FEB43-6C2E-4F08-9B4D-09DE7AFA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1" t="13456" r="4702" b="6789"/>
          <a:stretch>
            <a:fillRect/>
          </a:stretch>
        </p:blipFill>
        <p:spPr>
          <a:xfrm>
            <a:off x="1082179" y="318782"/>
            <a:ext cx="10701831" cy="62749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913E1-583A-434A-93DD-CA7C3AE8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61" t="31804" r="41927" b="21082"/>
          <a:stretch>
            <a:fillRect/>
          </a:stretch>
        </p:blipFill>
        <p:spPr>
          <a:xfrm>
            <a:off x="8210299" y="3020037"/>
            <a:ext cx="3573711" cy="32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265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BDB7D-84C8-45D8-AF7C-7B3617D9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16</a:t>
            </a:fld>
            <a:endParaRPr lang="ru-RU" noProof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867428D-0AF0-4EAB-BAB5-41EB4798653D}"/>
              </a:ext>
            </a:extLst>
          </p:cNvPr>
          <p:cNvSpPr/>
          <p:nvPr/>
        </p:nvSpPr>
        <p:spPr>
          <a:xfrm>
            <a:off x="6635693" y="98570"/>
            <a:ext cx="5148318" cy="2887911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chemeClr val="bg1"/>
                </a:solidFill>
              </a:rPr>
              <a:t>на аватарке </a:t>
            </a:r>
            <a:r>
              <a:rPr lang="ru-RU" sz="1400" b="1" err="1">
                <a:solidFill>
                  <a:schemeClr val="bg1"/>
                </a:solidFill>
              </a:rPr>
              <a:t>анимэ "нюхает кокаин" 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статус "не могу тр...ся с этим парнем« (владелец – молодой человек)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на стене прикреплено видео мальчика, курящего вейп, видео с нецензурной бранью, прикреплено фото с характерной комбинацией пальцев, подписан </a:t>
            </a:r>
            <a:r>
              <a:rPr lang="ru-RU" sz="1400" b="1">
                <a:solidFill>
                  <a:schemeClr val="bg1"/>
                </a:solidFill>
              </a:rPr>
              <a:t>на группу файлы смерти </a:t>
            </a:r>
            <a:r>
              <a:rPr lang="ru-RU" sz="1400">
                <a:solidFill>
                  <a:schemeClr val="bg1"/>
                </a:solidFill>
              </a:rPr>
              <a:t>https://vk.com/filesmerty, очень много подписок на анимэ группы.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D502ABA-7948-40DB-92C3-1FA8585BA23D}"/>
              </a:ext>
            </a:extLst>
          </p:cNvPr>
          <p:cNvSpPr/>
          <p:nvPr/>
        </p:nvSpPr>
        <p:spPr>
          <a:xfrm>
            <a:off x="6233020" y="2986481"/>
            <a:ext cx="5550991" cy="3523377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chemeClr val="bg1"/>
                </a:solidFill>
              </a:rPr>
              <a:t>Подписан на несколько групп по криптовалюте и способам заработать на ней, в том числе сомнительным "Типичный мошенник", "samurau: схемы заработка", подписка на группы Оружейное сообщество (https://vk.com/faktu_taina), нередко аморальный контент. Оч активный пользователь, более 900 подписок. 1. Подозрение на экстремизм, пост в ВК "Их болялись даже чеченцы!....", Курит, выглядит как ребенок, своя группа вк "Клуб любителей бипок", друзья по школе, а по вузу нет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8D0B29B-844C-4A94-A4DA-A358044480CB}"/>
              </a:ext>
            </a:extLst>
          </p:cNvPr>
          <p:cNvSpPr/>
          <p:nvPr/>
        </p:nvSpPr>
        <p:spPr>
          <a:xfrm>
            <a:off x="2541863" y="155198"/>
            <a:ext cx="4437778" cy="2722226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chemeClr val="bg1"/>
                </a:solidFill>
              </a:rPr>
              <a:t>Откуда Вы знаете, что смерть есть?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У меня хроническая бесяка 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(размещен вопрос на странице) </a:t>
            </a:r>
            <a:br>
              <a:rPr lang="ru-RU" sz="1400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фото с призывом: </a:t>
            </a:r>
            <a:r>
              <a:rPr lang="ru-RU" sz="1400" b="1">
                <a:solidFill>
                  <a:schemeClr val="bg1"/>
                </a:solidFill>
              </a:rPr>
              <a:t>люди, разберите меня на части</a:t>
            </a:r>
            <a:br>
              <a:rPr lang="ru-RU" sz="1400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Репосты группы "травма детства"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Подписка на группу Церковь Дом Бога Красноярск (https://vk.com/houseofgodkrsk), радикальный феминизм</a:t>
            </a:r>
            <a:endParaRPr lang="ru-RU" sz="140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0F6D730-4145-47B5-A952-4F4DCB80907D}"/>
              </a:ext>
            </a:extLst>
          </p:cNvPr>
          <p:cNvSpPr/>
          <p:nvPr/>
        </p:nvSpPr>
        <p:spPr>
          <a:xfrm>
            <a:off x="50335" y="155198"/>
            <a:ext cx="3263316" cy="2835480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>
                <a:solidFill>
                  <a:schemeClr val="bg1"/>
                </a:solidFill>
              </a:rPr>
              <a:t>Подписан на группу "</a:t>
            </a:r>
            <a:r>
              <a:rPr lang="ru-RU" sz="1200" b="1">
                <a:solidFill>
                  <a:schemeClr val="bg1"/>
                </a:solidFill>
              </a:rPr>
              <a:t>АНТИ-АУЕ", Команду Навального»</a:t>
            </a:r>
            <a:r>
              <a:rPr lang="ru-RU" sz="1200">
                <a:solidFill>
                  <a:schemeClr val="bg1"/>
                </a:solidFill>
              </a:rPr>
              <a:t>, много подписок на группы с аморальным контентом, депрессивными мемами, матом, сексом, к примеру </a:t>
            </a:r>
            <a:r>
              <a:rPr lang="ru-RU" sz="1200" b="1">
                <a:solidFill>
                  <a:schemeClr val="bg1"/>
                </a:solidFill>
              </a:rPr>
              <a:t>«Солевые»</a:t>
            </a:r>
            <a:r>
              <a:rPr lang="ru-RU" sz="1200">
                <a:solidFill>
                  <a:schemeClr val="bg1"/>
                </a:solidFill>
              </a:rPr>
              <a:t>, нет подписок на позитивный контент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84AF6F-6224-4C80-9D87-3E8F6A91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62" t="18471" r="35114" b="10703"/>
          <a:stretch>
            <a:fillRect/>
          </a:stretch>
        </p:blipFill>
        <p:spPr>
          <a:xfrm>
            <a:off x="880843" y="2709644"/>
            <a:ext cx="3439488" cy="39931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2445D-3B4F-4A93-9126-5FC225B58A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13" t="53855" r="19748" b="38102"/>
          <a:stretch>
            <a:fillRect/>
          </a:stretch>
        </p:blipFill>
        <p:spPr>
          <a:xfrm>
            <a:off x="3716325" y="3043108"/>
            <a:ext cx="3263316" cy="82841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1754189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A6A6D-D40D-4A1B-AEFF-81C4C1A37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0" y="176169"/>
            <a:ext cx="10922465" cy="973581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2200" b="1" i="1">
                <a:solidFill>
                  <a:srgbClr val="FF0000"/>
                </a:solidFill>
              </a:rPr>
              <a:t>Проявления межнациональной оппозиции, протестные настроения, противопоставления себя власти, ультрарадикальные течения, экстремизм, терроризм, скулшутинг</a:t>
            </a:r>
            <a:br>
              <a:rPr lang="ru-RU"/>
            </a:br>
            <a:endParaRPr lang="ru-RU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4566A033-311A-4644-9344-7FC5DFFC6EC8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/>
          <a:srcRect l="33270" t="34444" r="38051" b="28832"/>
          <a:stretch>
            <a:fillRect/>
          </a:stretch>
        </p:blipFill>
        <p:spPr bwMode="auto">
          <a:xfrm>
            <a:off x="931178" y="3746099"/>
            <a:ext cx="1920890" cy="2653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949E5-BA08-452A-AE20-C91F8F263CD9}"/>
              </a:ext>
            </a:extLst>
          </p:cNvPr>
          <p:cNvPicPr/>
          <p:nvPr/>
        </p:nvPicPr>
        <p:blipFill>
          <a:blip r:embed="rId4"/>
          <a:srcRect l="32549" t="12050" r="23998" b="66614"/>
          <a:stretch>
            <a:fillRect/>
          </a:stretch>
        </p:blipFill>
        <p:spPr bwMode="auto">
          <a:xfrm>
            <a:off x="893075" y="1066746"/>
            <a:ext cx="2938265" cy="2582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8C294-F41B-4217-AB70-5B63E88AF98E}"/>
              </a:ext>
            </a:extLst>
          </p:cNvPr>
          <p:cNvPicPr/>
          <p:nvPr/>
        </p:nvPicPr>
        <p:blipFill>
          <a:blip r:embed="rId5"/>
          <a:srcRect l="33478" t="5090" r="31962" b="53596"/>
          <a:stretch>
            <a:fillRect/>
          </a:stretch>
        </p:blipFill>
        <p:spPr bwMode="auto">
          <a:xfrm>
            <a:off x="3977795" y="1018368"/>
            <a:ext cx="2107728" cy="252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65EF5-1827-4686-9CCB-4307D5DA5BDB}"/>
              </a:ext>
            </a:extLst>
          </p:cNvPr>
          <p:cNvPicPr/>
          <p:nvPr/>
        </p:nvPicPr>
        <p:blipFill>
          <a:blip r:embed="rId6"/>
          <a:srcRect l="32991" t="35018" r="38402" b="16192"/>
          <a:stretch>
            <a:fillRect/>
          </a:stretch>
        </p:blipFill>
        <p:spPr bwMode="auto">
          <a:xfrm>
            <a:off x="2953551" y="3566603"/>
            <a:ext cx="2281561" cy="3115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E56C4-D2F8-406D-A09B-61AD14468E90}"/>
              </a:ext>
            </a:extLst>
          </p:cNvPr>
          <p:cNvPicPr/>
          <p:nvPr/>
        </p:nvPicPr>
        <p:blipFill>
          <a:blip r:embed="rId7"/>
          <a:srcRect l="17290" t="12257" r="33435" b="7643"/>
          <a:stretch>
            <a:fillRect/>
          </a:stretch>
        </p:blipFill>
        <p:spPr bwMode="auto">
          <a:xfrm>
            <a:off x="6106478" y="1162791"/>
            <a:ext cx="2483143" cy="252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395145-919B-4065-8065-604F035D3976}"/>
              </a:ext>
            </a:extLst>
          </p:cNvPr>
          <p:cNvPicPr/>
          <p:nvPr/>
        </p:nvPicPr>
        <p:blipFill>
          <a:blip r:embed="rId8"/>
          <a:srcRect l="33072" t="35624" r="40404" b="22214"/>
          <a:stretch>
            <a:fillRect/>
          </a:stretch>
        </p:blipFill>
        <p:spPr bwMode="auto">
          <a:xfrm>
            <a:off x="5537675" y="3845607"/>
            <a:ext cx="2943595" cy="2751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7A67D5-0252-412B-9739-35DEBD545DD1}"/>
              </a:ext>
            </a:extLst>
          </p:cNvPr>
          <p:cNvSpPr txBox="1"/>
          <p:nvPr/>
        </p:nvSpPr>
        <p:spPr>
          <a:xfrm>
            <a:off x="8697973" y="935114"/>
            <a:ext cx="315567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/>
          </a:lstStyle>
          <a:p>
            <a:pPr marL="285750" indent="-285750">
              <a:buFontTx/>
              <a:buChar char="-"/>
            </a:pPr>
            <a:r>
              <a:rPr lang="ru-RU" sz="1600">
                <a:solidFill>
                  <a:schemeClr val="bg1"/>
                </a:solidFill>
              </a:rPr>
              <a:t>Пропаганда преимущества одной нации над другой (особенно в условиях проведения СВО), нацизм, рашизм и тп.;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chemeClr val="bg1"/>
                </a:solidFill>
              </a:rPr>
              <a:t>Религиозный экстремизм  (АльКаида, джахад Анусра, Игил), подписки на арабские группы, многочисленные друзья-представители арабского мира, секты и близкие к ним группы (Виссариона, Свидетелей Иеговых, Новый Завет);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chemeClr val="bg1"/>
                </a:solidFill>
              </a:rPr>
              <a:t>Многочисленные подписки на группы любителей оружия, обучения по тактикам ведения военных действий;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chemeClr val="bg1"/>
                </a:solidFill>
              </a:rPr>
              <a:t>Группы Колумбайнеров и приверженцев такого способа «сведения счетов» </a:t>
            </a:r>
          </a:p>
        </p:txBody>
      </p:sp>
    </p:spTree>
    <p:extLst>
      <p:ext uri="{BB962C8B-B14F-4D97-AF65-F5344CB8AC3E}">
        <p14:creationId xmlns:p14="http://schemas.microsoft.com/office/powerpoint/2010/main" val="295884869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B0E9A5-80BA-41E9-93D8-7822F5CE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18</a:t>
            </a:fld>
            <a:endParaRPr lang="ru-RU" noProof="0"/>
          </a:p>
        </p:txBody>
      </p:sp>
      <p:pic>
        <p:nvPicPr>
          <p:cNvPr id="6" name="Picture 2" descr="D:\ikaris1337\2023-02-15_00-02-54.png">
            <a:extLst>
              <a:ext uri="{FF2B5EF4-FFF2-40B4-BE49-F238E27FC236}">
                <a16:creationId xmlns:a16="http://schemas.microsoft.com/office/drawing/2014/main" id="{1BD7437C-E59B-4F32-AE70-2732E17D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20650" r="39439" b="21082"/>
          <a:stretch>
            <a:fillRect/>
          </a:stretch>
        </p:blipFill>
        <p:spPr bwMode="auto">
          <a:xfrm>
            <a:off x="881683" y="125957"/>
            <a:ext cx="3111477" cy="27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ED36F9-9FA4-48CF-8FD8-06791692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67" t="20650" r="36004" b="13894"/>
          <a:stretch>
            <a:fillRect/>
          </a:stretch>
        </p:blipFill>
        <p:spPr>
          <a:xfrm>
            <a:off x="4091082" y="100790"/>
            <a:ext cx="3467399" cy="3543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09EE3-84DE-4DE2-A73A-90C06B7459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27" t="29049" r="48956" b="62377"/>
          <a:stretch>
            <a:fillRect/>
          </a:stretch>
        </p:blipFill>
        <p:spPr>
          <a:xfrm>
            <a:off x="881683" y="2981877"/>
            <a:ext cx="2994031" cy="1258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28861-F4CF-4BF5-B659-D5E54A6C1E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18901" r="11307" b="16511"/>
          <a:stretch>
            <a:fillRect/>
          </a:stretch>
        </p:blipFill>
        <p:spPr>
          <a:xfrm>
            <a:off x="7362737" y="2223083"/>
            <a:ext cx="4717409" cy="44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81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17B63-E472-4F5D-856D-98274A7D1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493" y="195309"/>
            <a:ext cx="8121002" cy="523347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3600" b="1" i="1">
                <a:solidFill>
                  <a:srgbClr val="FF0000"/>
                </a:solidFill>
              </a:rPr>
              <a:t>Подписки на депрессивный контент</a:t>
            </a:r>
            <a:br>
              <a:rPr lang="ru-RU"/>
            </a:br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2BBE42-DE16-4F34-82BF-34A61502FCD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rcRect l="33173" t="10248" r="27045" b="58023"/>
          <a:stretch>
            <a:fillRect/>
          </a:stretch>
        </p:blipFill>
        <p:spPr bwMode="auto">
          <a:xfrm>
            <a:off x="907842" y="4002633"/>
            <a:ext cx="2435250" cy="2517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A34CE-2153-4DE0-BA10-3D097D2D4C4F}"/>
              </a:ext>
            </a:extLst>
          </p:cNvPr>
          <p:cNvPicPr/>
          <p:nvPr/>
        </p:nvPicPr>
        <p:blipFill>
          <a:blip r:embed="rId3"/>
          <a:srcRect l="32574" t="32391" r="37049" b="28072"/>
          <a:stretch>
            <a:fillRect/>
          </a:stretch>
        </p:blipFill>
        <p:spPr bwMode="auto">
          <a:xfrm>
            <a:off x="3617672" y="796954"/>
            <a:ext cx="2314954" cy="299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D31023-1A35-44A4-912A-6C573AFF1942}"/>
              </a:ext>
            </a:extLst>
          </p:cNvPr>
          <p:cNvPicPr/>
          <p:nvPr/>
        </p:nvPicPr>
        <p:blipFill>
          <a:blip r:embed="rId4"/>
          <a:srcRect l="30465" t="11973" r="34741" b="34721"/>
          <a:stretch>
            <a:fillRect/>
          </a:stretch>
        </p:blipFill>
        <p:spPr bwMode="auto">
          <a:xfrm>
            <a:off x="855493" y="718656"/>
            <a:ext cx="2487598" cy="2994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61FA1-287E-4BE8-AF47-C83D8C2DBE97}"/>
              </a:ext>
            </a:extLst>
          </p:cNvPr>
          <p:cNvPicPr/>
          <p:nvPr/>
        </p:nvPicPr>
        <p:blipFill>
          <a:blip r:embed="rId5"/>
          <a:srcRect l="31227" t="39700" r="37982" b="10891"/>
          <a:stretch>
            <a:fillRect/>
          </a:stretch>
        </p:blipFill>
        <p:spPr bwMode="auto">
          <a:xfrm>
            <a:off x="6077567" y="718656"/>
            <a:ext cx="2898928" cy="3151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D25C1-073E-4491-A7A4-95F7093D6A2B}"/>
              </a:ext>
            </a:extLst>
          </p:cNvPr>
          <p:cNvPicPr/>
          <p:nvPr/>
        </p:nvPicPr>
        <p:blipFill>
          <a:blip r:embed="rId6"/>
          <a:srcRect l="33206" t="23055" r="38054" b="36610"/>
          <a:stretch>
            <a:fillRect/>
          </a:stretch>
        </p:blipFill>
        <p:spPr bwMode="auto">
          <a:xfrm>
            <a:off x="3710447" y="3870120"/>
            <a:ext cx="2664716" cy="2792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7685C5-27D3-487D-ABD4-E0784D4E5D7C}"/>
              </a:ext>
            </a:extLst>
          </p:cNvPr>
          <p:cNvSpPr txBox="1"/>
          <p:nvPr/>
        </p:nvSpPr>
        <p:spPr>
          <a:xfrm>
            <a:off x="9121436" y="2183907"/>
            <a:ext cx="2898929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/>
          </a:lstStyle>
          <a:p>
            <a:pPr marL="285750" indent="-285750">
              <a:buFontTx/>
              <a:buChar char="-"/>
            </a:pPr>
            <a:r>
              <a:rPr lang="ru-RU" sz="1600"/>
              <a:t>Суицидальные группы, романтизация смерти (надгробные надписи; эстетически окровавленные тела и т.д.)</a:t>
            </a:r>
          </a:p>
          <a:p>
            <a:pPr marL="285750" indent="-285750">
              <a:buFontTx/>
              <a:buChar char="-"/>
            </a:pPr>
            <a:r>
              <a:rPr lang="ru-RU" sz="1600"/>
              <a:t>Анимэ (кровь, страдания, порезы на предплечьях, раны от шипов, наручников); </a:t>
            </a:r>
          </a:p>
          <a:p>
            <a:pPr marL="285750" indent="-285750">
              <a:buFontTx/>
              <a:buChar char="-"/>
            </a:pPr>
            <a:r>
              <a:rPr lang="ru-RU" sz="1600"/>
              <a:t>Азиатская культура (трагизм, смешение половой принад-ти); </a:t>
            </a:r>
          </a:p>
          <a:p>
            <a:pPr marL="285750" indent="-285750">
              <a:buFontTx/>
              <a:buChar char="-"/>
            </a:pPr>
            <a:r>
              <a:rPr lang="ru-RU" sz="1600"/>
              <a:t>Группы анорексичек (потребление таблеток и тп.);</a:t>
            </a:r>
          </a:p>
          <a:p>
            <a:pPr marL="285750" indent="-285750">
              <a:buFontTx/>
              <a:buChar char="-"/>
            </a:pPr>
            <a:r>
              <a:rPr lang="ru-RU" sz="1600"/>
              <a:t>феминистские группы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5B35FB-E7FF-4E34-A0F5-762B58878888}"/>
              </a:ext>
            </a:extLst>
          </p:cNvPr>
          <p:cNvPicPr/>
          <p:nvPr/>
        </p:nvPicPr>
        <p:blipFill>
          <a:blip r:embed="rId7"/>
          <a:srcRect l="33340" t="27331" r="37886" b="27938"/>
          <a:stretch>
            <a:fillRect/>
          </a:stretch>
        </p:blipFill>
        <p:spPr bwMode="auto">
          <a:xfrm>
            <a:off x="6467938" y="3950426"/>
            <a:ext cx="2508557" cy="2570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DB1F2F-8A57-4427-AB54-2BA45081193B}"/>
              </a:ext>
            </a:extLst>
          </p:cNvPr>
          <p:cNvPicPr/>
          <p:nvPr/>
        </p:nvPicPr>
        <p:blipFill>
          <a:blip r:embed="rId8"/>
          <a:srcRect l="27258" r="23356" b="14500"/>
          <a:stretch>
            <a:fillRect/>
          </a:stretch>
        </p:blipFill>
        <p:spPr bwMode="auto">
          <a:xfrm>
            <a:off x="9121436" y="195309"/>
            <a:ext cx="2707689" cy="1873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5250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115738" y="2270908"/>
            <a:ext cx="10603677" cy="2188992"/>
          </a:xfrm>
        </p:spPr>
        <p:txBody>
          <a:bodyPr rtlCol="0"/>
          <a:lstStyle>
            <a:defPPr/>
          </a:lstStyle>
          <a:p>
            <a:pPr rtl="0"/>
            <a:br>
              <a:rPr lang="ru-RU" sz="7200">
                <a:solidFill>
                  <a:schemeClr val="accent1"/>
                </a:solidFill>
              </a:rPr>
            </a:br>
            <a:r>
              <a:rPr lang="ru-RU" sz="7200">
                <a:solidFill>
                  <a:schemeClr val="accent1"/>
                </a:solidFill>
              </a:rPr>
              <a:t>Основная задача – </a:t>
            </a:r>
            <a:br>
              <a:rPr lang="ru-RU" sz="7200">
                <a:solidFill>
                  <a:schemeClr val="accent1"/>
                </a:solidFill>
              </a:rPr>
            </a:br>
            <a:br>
              <a:rPr lang="ru-RU" sz="3600">
                <a:solidFill>
                  <a:schemeClr val="tx1"/>
                </a:solidFill>
              </a:rPr>
            </a:br>
            <a:r>
              <a:rPr lang="ru-RU" sz="3600">
                <a:solidFill>
                  <a:schemeClr val="tx1"/>
                </a:solidFill>
              </a:rPr>
              <a:t>снизить потенциальные риски, </a:t>
            </a:r>
            <a:br>
              <a:rPr lang="ru-RU" sz="3600">
                <a:solidFill>
                  <a:schemeClr val="tx1"/>
                </a:solidFill>
              </a:rPr>
            </a:br>
            <a:r>
              <a:rPr lang="ru-RU" sz="3600">
                <a:solidFill>
                  <a:schemeClr val="tx1"/>
                </a:solidFill>
              </a:rPr>
              <a:t>научить основным алгоритмам действий в нестандартных ситуациях</a:t>
            </a:r>
            <a:br>
              <a:rPr lang="ru-RU" sz="3600">
                <a:solidFill>
                  <a:schemeClr val="tx1"/>
                </a:solidFill>
              </a:rPr>
            </a:br>
            <a:r>
              <a:rPr lang="ru-RU" sz="7200">
                <a:solidFill>
                  <a:schemeClr val="accent1"/>
                </a:solidFill>
              </a:rPr>
              <a:t>цель – </a:t>
            </a:r>
            <a:br>
              <a:rPr lang="ru-RU" sz="7200">
                <a:solidFill>
                  <a:schemeClr val="accent1"/>
                </a:solidFill>
              </a:rPr>
            </a:br>
            <a:r>
              <a:rPr lang="ru-RU" sz="4000">
                <a:solidFill>
                  <a:schemeClr val="tx1"/>
                </a:solidFill>
              </a:rPr>
              <a:t>ребенок – как субъект безопасности, создание безопасной среды</a:t>
            </a:r>
          </a:p>
        </p:txBody>
      </p:sp>
      <p:grpSp>
        <p:nvGrpSpPr>
          <p:cNvPr id="6" name="Группа 5" descr="декоративный элемент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6738" y="1184031"/>
            <a:ext cx="9809523" cy="4892918"/>
            <a:chOff x="2989385" y="1679331"/>
            <a:chExt cx="7376746" cy="268165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 flipH="1"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 flipH="1"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/>
          </a:lstStyle>
          <a:p>
            <a:pPr rtl="0"/>
            <a:fld id="{7AAC19ED-7CFA-4AF2-BE7E-6017F4B12C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0332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86594-3EA6-483A-8BF9-360F9D29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2" y="260059"/>
            <a:ext cx="9732885" cy="604007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b="1" i="1">
                <a:solidFill>
                  <a:srgbClr val="FF0000"/>
                </a:solidFill>
              </a:rPr>
              <a:t>Агрессия, насилие, жестокость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726D38-7855-482F-94A4-28616EA730F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rcRect l="30815" t="10108" r="24061" b="57702"/>
          <a:stretch>
            <a:fillRect/>
          </a:stretch>
        </p:blipFill>
        <p:spPr bwMode="auto">
          <a:xfrm>
            <a:off x="941213" y="1169369"/>
            <a:ext cx="2850611" cy="2080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ABC654-5042-4E0D-B58E-E2EA54AF0AE0}"/>
              </a:ext>
            </a:extLst>
          </p:cNvPr>
          <p:cNvPicPr/>
          <p:nvPr/>
        </p:nvPicPr>
        <p:blipFill>
          <a:blip r:embed="rId3"/>
          <a:srcRect l="32181" t="16943" r="38382" b="42663"/>
          <a:stretch>
            <a:fillRect/>
          </a:stretch>
        </p:blipFill>
        <p:spPr bwMode="auto">
          <a:xfrm>
            <a:off x="3951215" y="864066"/>
            <a:ext cx="3556932" cy="2474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04BED-BC2B-416D-B97F-A37BC75D01A3}"/>
              </a:ext>
            </a:extLst>
          </p:cNvPr>
          <p:cNvSpPr txBox="1"/>
          <p:nvPr/>
        </p:nvSpPr>
        <p:spPr>
          <a:xfrm>
            <a:off x="7977930" y="1961965"/>
            <a:ext cx="3397541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/>
          </a:lstStyle>
          <a:p>
            <a:pPr marL="285750" indent="-28575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изображения, записи с выражением угроз насилия и расправы; </a:t>
            </a:r>
          </a:p>
          <a:p>
            <a:pPr marL="285750" indent="-28575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прикрепленные видео с жестокими драками и расправами над людьми и животными; </a:t>
            </a:r>
          </a:p>
          <a:p>
            <a:pPr marL="285750" indent="-28575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Группы, «романтизирующие» истории жизни маньяков и убийц;</a:t>
            </a:r>
          </a:p>
          <a:p>
            <a:pPr marL="285750" indent="-28575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многочисленные фильмы ужасов, размещенные на страницах;</a:t>
            </a:r>
          </a:p>
          <a:p>
            <a:pPr marL="285750" indent="-285750"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иная информация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ABCCA-1AC8-4195-9075-67DD6E3B4A6E}"/>
              </a:ext>
            </a:extLst>
          </p:cNvPr>
          <p:cNvPicPr/>
          <p:nvPr/>
        </p:nvPicPr>
        <p:blipFill>
          <a:blip r:embed="rId4"/>
          <a:srcRect l="22665" t="9977" r="40205" b="7977"/>
          <a:stretch>
            <a:fillRect/>
          </a:stretch>
        </p:blipFill>
        <p:spPr bwMode="auto">
          <a:xfrm>
            <a:off x="1040806" y="3338819"/>
            <a:ext cx="2442853" cy="340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2E2D4-B477-4149-BDEF-64F754847FC5}"/>
              </a:ext>
            </a:extLst>
          </p:cNvPr>
          <p:cNvPicPr/>
          <p:nvPr/>
        </p:nvPicPr>
        <p:blipFill>
          <a:blip r:embed="rId5"/>
          <a:srcRect l="22578" t="7477" r="38865" b="9348"/>
          <a:stretch>
            <a:fillRect/>
          </a:stretch>
        </p:blipFill>
        <p:spPr bwMode="auto">
          <a:xfrm>
            <a:off x="4184710" y="3429000"/>
            <a:ext cx="2862303" cy="3078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667381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B3ED5-6B4B-4705-84C2-D1D7E9CE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3" y="221620"/>
            <a:ext cx="10451318" cy="634058"/>
          </a:xfrm>
        </p:spPr>
        <p:txBody>
          <a:bodyPr>
            <a:normAutofit/>
          </a:bodyPr>
          <a:lstStyle>
            <a:defPPr/>
          </a:lstStyle>
          <a:p>
            <a:pPr algn="l"/>
            <a:r>
              <a:rPr lang="ru-RU" sz="3600" b="1" i="1">
                <a:solidFill>
                  <a:srgbClr val="FF0000"/>
                </a:solidFill>
              </a:rPr>
              <a:t>Пропаганда потребления ПАВ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110D83-C4BE-4F78-8734-3E558A58358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rcRect l="34821" t="19755" r="37789" b="35244"/>
          <a:stretch>
            <a:fillRect/>
          </a:stretch>
        </p:blipFill>
        <p:spPr bwMode="auto">
          <a:xfrm>
            <a:off x="887578" y="3904648"/>
            <a:ext cx="2538101" cy="258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64C0C0-ACDB-4CCC-AF22-A32A107BFA15}"/>
              </a:ext>
            </a:extLst>
          </p:cNvPr>
          <p:cNvPicPr/>
          <p:nvPr/>
        </p:nvPicPr>
        <p:blipFill>
          <a:blip r:embed="rId3"/>
          <a:srcRect l="32940" t="37888" r="37856" b="22469"/>
          <a:stretch>
            <a:fillRect/>
          </a:stretch>
        </p:blipFill>
        <p:spPr bwMode="auto">
          <a:xfrm>
            <a:off x="768332" y="1072309"/>
            <a:ext cx="2776595" cy="2704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D6D9B6-3B59-4946-A355-45AA1FD360B9}"/>
              </a:ext>
            </a:extLst>
          </p:cNvPr>
          <p:cNvPicPr/>
          <p:nvPr/>
        </p:nvPicPr>
        <p:blipFill>
          <a:blip r:embed="rId4"/>
          <a:srcRect l="24468" t="12638" r="42437" b="27593"/>
          <a:stretch>
            <a:fillRect/>
          </a:stretch>
        </p:blipFill>
        <p:spPr bwMode="auto">
          <a:xfrm>
            <a:off x="3674692" y="855678"/>
            <a:ext cx="2569269" cy="3048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59D32-BD62-4AB7-B28D-5BF4473DEB0A}"/>
              </a:ext>
            </a:extLst>
          </p:cNvPr>
          <p:cNvPicPr/>
          <p:nvPr/>
        </p:nvPicPr>
        <p:blipFill>
          <a:blip r:embed="rId5"/>
          <a:srcRect l="33644" t="30881" r="38406" b="31407"/>
          <a:stretch>
            <a:fillRect/>
          </a:stretch>
        </p:blipFill>
        <p:spPr bwMode="auto">
          <a:xfrm>
            <a:off x="6347072" y="1188982"/>
            <a:ext cx="2482668" cy="2469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18DD70-A0C7-44C7-A116-E9ACCC9C8190}"/>
              </a:ext>
            </a:extLst>
          </p:cNvPr>
          <p:cNvPicPr/>
          <p:nvPr/>
        </p:nvPicPr>
        <p:blipFill>
          <a:blip r:embed="rId6"/>
          <a:srcRect l="33121" t="15755" r="37673" b="32292"/>
          <a:stretch>
            <a:fillRect/>
          </a:stretch>
        </p:blipFill>
        <p:spPr bwMode="auto">
          <a:xfrm>
            <a:off x="6723875" y="3992022"/>
            <a:ext cx="2105865" cy="271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EE81BE-2A71-4966-BAB9-709829B253BE}"/>
              </a:ext>
            </a:extLst>
          </p:cNvPr>
          <p:cNvPicPr/>
          <p:nvPr/>
        </p:nvPicPr>
        <p:blipFill>
          <a:blip r:embed="rId7"/>
          <a:srcRect l="32747" t="19973" r="36900" b="28987"/>
          <a:stretch>
            <a:fillRect/>
          </a:stretch>
        </p:blipFill>
        <p:spPr bwMode="auto">
          <a:xfrm>
            <a:off x="3518018" y="3992022"/>
            <a:ext cx="3113518" cy="2644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F58E0-E9A3-4AA9-B800-D5F67B5823DD}"/>
              </a:ext>
            </a:extLst>
          </p:cNvPr>
          <p:cNvSpPr txBox="1"/>
          <p:nvPr/>
        </p:nvSpPr>
        <p:spPr>
          <a:xfrm>
            <a:off x="9059107" y="1864311"/>
            <a:ext cx="265053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/>
              <a:t>- Изображения с наркотическими средствами (растения, из которых изготавливаются вещества, таблетки, специфически завернутые скрутки, пакеты и тп.);</a:t>
            </a:r>
          </a:p>
          <a:p>
            <a:pPr/>
            <a:r>
              <a:rPr lang="ru-RU"/>
              <a:t>- Прикрепленные видео и аудио записи (к примеру, с призывами «давай курнем», изображением процесса потребления и тп.);</a:t>
            </a: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7143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 txBox="1"/>
          <p:nvPr/>
        </p:nvSpPr>
        <p:spPr>
          <a:xfrm>
            <a:off x="-268448" y="377505"/>
            <a:ext cx="12173404" cy="302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>
                <a:solidFill>
                  <a:srgbClr val="D7481B"/>
                </a:solidFill>
                <a:latin typeface="+mn-lt"/>
                <a:cs typeface="Arial" pitchFamily="34" charset="0"/>
              </a:rPr>
              <a:t>Маркеры </a:t>
            </a:r>
          </a:p>
          <a:p>
            <a:pPr algn="ctr"/>
            <a:r>
              <a:rPr lang="ru-RU" sz="7200" b="1">
                <a:latin typeface="+mn-lt"/>
              </a:rPr>
              <a:t>(на выявление экстремистских настроений (национальных) </a:t>
            </a:r>
            <a:endParaRPr lang="ru-RU" sz="7200">
              <a:latin typeface="+mn-lt"/>
            </a:endParaRPr>
          </a:p>
          <a:p>
            <a:pPr algn="ctr"/>
            <a:endParaRPr lang="ru-RU" sz="2800" b="1">
              <a:solidFill>
                <a:srgbClr val="D74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973B6-2BA0-4A2B-B805-84452A93DF35}"/>
              </a:ext>
            </a:extLst>
          </p:cNvPr>
          <p:cNvSpPr txBox="1"/>
          <p:nvPr/>
        </p:nvSpPr>
        <p:spPr>
          <a:xfrm>
            <a:off x="665826" y="1500327"/>
            <a:ext cx="3218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/>
              <a:t>Футбольные фанаты </a:t>
            </a:r>
            <a:endParaRPr lang="ru-RU"/>
          </a:p>
          <a:p>
            <a:pPr/>
            <a:r>
              <a:rPr lang="ru-RU" err="1"/>
              <a:t>Хулс</a:t>
            </a:r>
            <a:endParaRPr lang="ru-RU"/>
          </a:p>
          <a:p>
            <a:pPr/>
            <a:r>
              <a:rPr lang="ru-RU" err="1"/>
              <a:t>Оффник</a:t>
            </a:r>
            <a:endParaRPr lang="ru-RU"/>
          </a:p>
          <a:p>
            <a:pPr/>
            <a:r>
              <a:rPr lang="ru-RU"/>
              <a:t>Забив </a:t>
            </a:r>
          </a:p>
          <a:p>
            <a:pPr/>
            <a:r>
              <a:rPr lang="en-US" err="1"/>
              <a:t>Zabiv</a:t>
            </a:r>
            <a:endParaRPr lang="ru-RU"/>
          </a:p>
          <a:p>
            <a:pPr/>
            <a:r>
              <a:rPr lang="ru-RU"/>
              <a:t>Ультрас</a:t>
            </a:r>
          </a:p>
          <a:p>
            <a:pPr/>
            <a:r>
              <a:rPr lang="ru-RU"/>
              <a:t>Лесной движ </a:t>
            </a:r>
          </a:p>
          <a:p>
            <a:pPr/>
            <a:r>
              <a:rPr lang="ru-RU"/>
              <a:t>Околофутбольный</a:t>
            </a:r>
          </a:p>
          <a:p>
            <a:pPr/>
            <a:r>
              <a:rPr lang="ru-RU"/>
              <a:t>Греши пылай полыхай</a:t>
            </a:r>
          </a:p>
          <a:p>
            <a:pPr/>
            <a:r>
              <a:rPr lang="ru-RU"/>
              <a:t>Страха нет/убей в себе страх</a:t>
            </a:r>
          </a:p>
          <a:p>
            <a:pPr/>
            <a:r>
              <a:rPr lang="ru-RU"/>
              <a:t>Добро должно быть с кулаками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5C759-5DE2-4E09-953E-3098BB8D2D4B}"/>
              </a:ext>
            </a:extLst>
          </p:cNvPr>
          <p:cNvSpPr txBox="1"/>
          <p:nvPr/>
        </p:nvSpPr>
        <p:spPr>
          <a:xfrm>
            <a:off x="3884105" y="1048624"/>
            <a:ext cx="3900878" cy="541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/>
              <a:t>Нацизм </a:t>
            </a:r>
            <a:endParaRPr lang="ru-RU"/>
          </a:p>
          <a:p>
            <a:pPr/>
            <a:r>
              <a:rPr lang="ru-RU"/>
              <a:t>4</a:t>
            </a:r>
            <a:r>
              <a:rPr lang="en-US"/>
              <a:t>R</a:t>
            </a:r>
            <a:endParaRPr lang="ru-RU"/>
          </a:p>
          <a:p>
            <a:pPr/>
            <a:r>
              <a:rPr lang="ru-RU"/>
              <a:t>СА и СС</a:t>
            </a:r>
          </a:p>
          <a:p>
            <a:pPr/>
            <a:r>
              <a:rPr lang="ru-RU"/>
              <a:t>Волчий крюк</a:t>
            </a:r>
          </a:p>
          <a:p>
            <a:pPr/>
            <a:r>
              <a:rPr lang="ru-RU" err="1"/>
              <a:t>Вольфсангель </a:t>
            </a:r>
          </a:p>
          <a:p>
            <a:pPr/>
            <a:r>
              <a:rPr lang="en-US" err="1"/>
              <a:t>RaHoWa</a:t>
            </a:r>
            <a:endParaRPr lang="ru-RU"/>
          </a:p>
          <a:p>
            <a:pPr/>
            <a:r>
              <a:rPr lang="ru-RU"/>
              <a:t>ККК (Ку-клукс-клан)</a:t>
            </a:r>
          </a:p>
          <a:p>
            <a:pPr/>
            <a:r>
              <a:rPr lang="ru-RU" err="1"/>
              <a:t>Скины, скинхэды</a:t>
            </a:r>
            <a:endParaRPr lang="ru-RU"/>
          </a:p>
          <a:p>
            <a:pPr/>
            <a:r>
              <a:rPr lang="ru-RU"/>
              <a:t>1312, А.С.А.В. (англ.)</a:t>
            </a:r>
          </a:p>
          <a:p>
            <a:pPr/>
            <a:r>
              <a:rPr lang="ru-RU"/>
              <a:t>14/88</a:t>
            </a:r>
          </a:p>
          <a:p>
            <a:pPr/>
            <a:r>
              <a:rPr lang="ru-RU"/>
              <a:t>Хачи, хачики</a:t>
            </a:r>
          </a:p>
          <a:p>
            <a:pPr/>
            <a:r>
              <a:rPr lang="en-US"/>
              <a:t>white power</a:t>
            </a:r>
            <a:endParaRPr lang="ru-RU"/>
          </a:p>
          <a:p>
            <a:pPr/>
            <a:r>
              <a:rPr lang="ru-RU"/>
              <a:t>Чурка, чуркестанец</a:t>
            </a:r>
            <a:endParaRPr lang="ru-RU"/>
          </a:p>
          <a:p>
            <a:pPr/>
            <a:r>
              <a:rPr lang="ru-RU"/>
              <a:t>Жид</a:t>
            </a:r>
          </a:p>
          <a:p>
            <a:pPr/>
            <a:r>
              <a:rPr lang="ru-RU"/>
              <a:t>Зиг (Зига) </a:t>
            </a:r>
          </a:p>
          <a:p>
            <a:pPr/>
            <a:r>
              <a:rPr lang="ru-RU"/>
              <a:t>Гои</a:t>
            </a:r>
          </a:p>
          <a:p>
            <a:pPr/>
            <a:r>
              <a:rPr lang="ru-RU"/>
              <a:t>Кацап</a:t>
            </a:r>
          </a:p>
          <a:p>
            <a:pPr/>
            <a:r>
              <a:rPr lang="ru-RU" err="1"/>
              <a:t>Цунареф (цунар, кавказоид) </a:t>
            </a:r>
          </a:p>
          <a:p>
            <a:pPr/>
            <a:endParaRPr lang="ru-RU" sz="23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9A623-D40F-42FF-93A2-551C085873E5}"/>
              </a:ext>
            </a:extLst>
          </p:cNvPr>
          <p:cNvSpPr txBox="1"/>
          <p:nvPr/>
        </p:nvSpPr>
        <p:spPr>
          <a:xfrm>
            <a:off x="7532132" y="1106045"/>
            <a:ext cx="3190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/>
              <a:t>Нацизм </a:t>
            </a:r>
          </a:p>
          <a:p>
            <a:pPr/>
            <a:r>
              <a:rPr lang="ru-RU" err="1"/>
              <a:t>Бонхед</a:t>
            </a:r>
            <a:endParaRPr lang="ru-RU"/>
          </a:p>
          <a:p>
            <a:pPr/>
            <a:r>
              <a:rPr lang="ru-RU"/>
              <a:t>Коловрат</a:t>
            </a:r>
          </a:p>
          <a:p>
            <a:pPr/>
            <a:r>
              <a:rPr lang="ru-RU"/>
              <a:t>Антифа </a:t>
            </a:r>
          </a:p>
          <a:p>
            <a:pPr/>
            <a:r>
              <a:rPr lang="ru-RU"/>
              <a:t>Анти-антифа</a:t>
            </a:r>
          </a:p>
          <a:p>
            <a:pPr/>
            <a:r>
              <a:rPr lang="ru-RU"/>
              <a:t>Бритоголовые</a:t>
            </a:r>
          </a:p>
          <a:p>
            <a:pPr/>
            <a:r>
              <a:rPr lang="en-US"/>
              <a:t>S</a:t>
            </a:r>
            <a:r>
              <a:rPr lang="ru-RU"/>
              <a:t>.</a:t>
            </a:r>
            <a:r>
              <a:rPr lang="en-US"/>
              <a:t>H</a:t>
            </a:r>
            <a:r>
              <a:rPr lang="ru-RU"/>
              <a:t>.</a:t>
            </a:r>
            <a:r>
              <a:rPr lang="en-US"/>
              <a:t>A</a:t>
            </a:r>
            <a:r>
              <a:rPr lang="ru-RU"/>
              <a:t>.</a:t>
            </a:r>
            <a:r>
              <a:rPr lang="en-US"/>
              <a:t>R</a:t>
            </a:r>
            <a:r>
              <a:rPr lang="ru-RU"/>
              <a:t>.</a:t>
            </a:r>
            <a:r>
              <a:rPr lang="en-US"/>
              <a:t>P</a:t>
            </a:r>
            <a:r>
              <a:rPr lang="ru-RU"/>
              <a:t> (шарпы)</a:t>
            </a:r>
          </a:p>
          <a:p>
            <a:pPr/>
            <a:r>
              <a:rPr lang="en-US"/>
              <a:t>R</a:t>
            </a:r>
            <a:r>
              <a:rPr lang="ru-RU"/>
              <a:t>.</a:t>
            </a:r>
            <a:r>
              <a:rPr lang="en-US"/>
              <a:t>A</a:t>
            </a:r>
            <a:r>
              <a:rPr lang="ru-RU"/>
              <a:t>.</a:t>
            </a:r>
            <a:r>
              <a:rPr lang="en-US"/>
              <a:t>S</a:t>
            </a:r>
            <a:r>
              <a:rPr lang="ru-RU"/>
              <a:t>.</a:t>
            </a:r>
            <a:r>
              <a:rPr lang="en-US"/>
              <a:t>H</a:t>
            </a:r>
            <a:r>
              <a:rPr lang="ru-RU"/>
              <a:t>. (раши)</a:t>
            </a:r>
          </a:p>
          <a:p>
            <a:pPr/>
            <a:r>
              <a:rPr lang="ru-RU" err="1"/>
              <a:t>Акаб</a:t>
            </a:r>
            <a:endParaRPr lang="ru-RU"/>
          </a:p>
          <a:p>
            <a:pPr/>
            <a:r>
              <a:rPr lang="ru-RU" err="1"/>
              <a:t>Національна Гвардія</a:t>
            </a:r>
            <a:endParaRPr lang="ru-RU"/>
          </a:p>
          <a:p>
            <a:pPr/>
            <a:r>
              <a:rPr lang="en-US"/>
              <a:t>Time for Terror</a:t>
            </a:r>
            <a:endParaRPr lang="ru-RU"/>
          </a:p>
          <a:p>
            <a:pPr/>
            <a:r>
              <a:rPr lang="ru-RU"/>
              <a:t>С</a:t>
            </a:r>
            <a:r>
              <a:rPr lang="en-US"/>
              <a:t>N</a:t>
            </a:r>
            <a:r>
              <a:rPr lang="ru-RU"/>
              <a:t>П</a:t>
            </a:r>
          </a:p>
          <a:p>
            <a:pPr/>
            <a:r>
              <a:rPr lang="ru-RU"/>
              <a:t>Азов</a:t>
            </a:r>
          </a:p>
          <a:p>
            <a:pPr/>
            <a:r>
              <a:rPr lang="ru-RU"/>
              <a:t>Бандера</a:t>
            </a:r>
          </a:p>
          <a:p>
            <a:pPr/>
            <a:r>
              <a:rPr lang="ru-RU"/>
              <a:t>Шухевич </a:t>
            </a:r>
          </a:p>
          <a:p>
            <a:pPr/>
            <a:r>
              <a:rPr lang="ru-RU"/>
              <a:t>УНА-УНСО</a:t>
            </a:r>
          </a:p>
          <a:p>
            <a:pPr/>
            <a:r>
              <a:rPr lang="ru-RU" err="1"/>
              <a:t>Колорад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412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 txBox="1"/>
          <p:nvPr/>
        </p:nvSpPr>
        <p:spPr>
          <a:xfrm>
            <a:off x="192948" y="201337"/>
            <a:ext cx="11712008" cy="71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>
                <a:solidFill>
                  <a:srgbClr val="D7481B"/>
                </a:solidFill>
                <a:latin typeface="+mn-lt"/>
                <a:cs typeface="Arial" pitchFamily="34" charset="0"/>
              </a:rPr>
              <a:t>Маркеры </a:t>
            </a:r>
          </a:p>
          <a:p>
            <a:pPr lvl="0" algn="ctr"/>
            <a:r>
              <a:rPr lang="ru-RU" sz="8000" b="1">
                <a:latin typeface="+mn-lt"/>
              </a:rPr>
              <a:t>(на выявление агрессии, скулшутинга, колумбайна, М.К.У.</a:t>
            </a:r>
            <a:r>
              <a:rPr lang="ru-RU" sz="7200" b="1">
                <a:latin typeface="+mn-lt"/>
              </a:rPr>
              <a:t>) </a:t>
            </a:r>
            <a:endParaRPr lang="ru-RU" sz="7200">
              <a:latin typeface="+mn-lt"/>
            </a:endParaRPr>
          </a:p>
          <a:p>
            <a:pPr algn="ctr"/>
            <a:endParaRPr lang="ru-RU" sz="2800" b="1">
              <a:solidFill>
                <a:srgbClr val="D748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973B6-2BA0-4A2B-B805-84452A93DF35}"/>
              </a:ext>
            </a:extLst>
          </p:cNvPr>
          <p:cNvSpPr txBox="1"/>
          <p:nvPr/>
        </p:nvSpPr>
        <p:spPr>
          <a:xfrm>
            <a:off x="287045" y="728260"/>
            <a:ext cx="365295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500" err="1"/>
              <a:t>Шутинг </a:t>
            </a:r>
          </a:p>
          <a:p>
            <a:pPr/>
            <a:r>
              <a:rPr lang="ru-RU" sz="1500" err="1"/>
              <a:t>Клиболд (Klebold)</a:t>
            </a:r>
          </a:p>
          <a:p>
            <a:pPr/>
            <a:r>
              <a:rPr lang="ru-RU" sz="1500"/>
              <a:t>Харрис (Harris)</a:t>
            </a:r>
          </a:p>
          <a:p>
            <a:pPr/>
            <a:r>
              <a:rPr lang="en-US" sz="1500"/>
              <a:t>REB</a:t>
            </a:r>
            <a:r>
              <a:rPr lang="ru-RU" sz="1500"/>
              <a:t> (англ.)</a:t>
            </a:r>
          </a:p>
          <a:p>
            <a:pPr/>
            <a:r>
              <a:rPr lang="ru-RU" sz="1500"/>
              <a:t>Дневник Харрис</a:t>
            </a:r>
          </a:p>
          <a:p>
            <a:pPr/>
            <a:r>
              <a:rPr lang="ru-RU" sz="1500"/>
              <a:t>Мафия плащей</a:t>
            </a:r>
          </a:p>
          <a:p>
            <a:pPr/>
            <a:r>
              <a:rPr lang="en-US" sz="1500"/>
              <a:t>KMFDM</a:t>
            </a:r>
            <a:endParaRPr lang="ru-RU" sz="1500"/>
          </a:p>
          <a:p>
            <a:pPr/>
            <a:r>
              <a:rPr lang="ru-RU" sz="1500"/>
              <a:t>Никакой жалости к большинству</a:t>
            </a:r>
          </a:p>
          <a:p>
            <a:pPr/>
            <a:r>
              <a:rPr lang="ru-RU" sz="1500" err="1"/>
              <a:t>humanity is overrated</a:t>
            </a:r>
            <a:endParaRPr lang="ru-RU" sz="1500"/>
          </a:p>
          <a:p>
            <a:pPr/>
            <a:r>
              <a:rPr lang="ru-RU" sz="1500"/>
              <a:t>Дилан Руф</a:t>
            </a:r>
            <a:endParaRPr lang="ru-RU" sz="1500"/>
          </a:p>
          <a:p>
            <a:pPr/>
            <a:r>
              <a:rPr lang="ru-RU" sz="1500" err="1"/>
              <a:t>Брентон Таррант</a:t>
            </a:r>
            <a:endParaRPr lang="ru-RU" sz="1500"/>
          </a:p>
          <a:p>
            <a:pPr/>
            <a:r>
              <a:rPr lang="ru-RU" sz="1500"/>
              <a:t>20.04.1999 </a:t>
            </a:r>
          </a:p>
          <a:p>
            <a:pPr/>
            <a:r>
              <a:rPr lang="ru-RU" sz="1500"/>
              <a:t>20.09.2021</a:t>
            </a:r>
          </a:p>
          <a:p>
            <a:pPr/>
            <a:r>
              <a:rPr lang="ru-RU" sz="1500"/>
              <a:t>ТКО</a:t>
            </a:r>
          </a:p>
          <a:p>
            <a:pPr/>
            <a:r>
              <a:rPr lang="ru-RU" sz="1500"/>
              <a:t>Нью-Йорк башни-близнецы</a:t>
            </a:r>
          </a:p>
          <a:p>
            <a:pPr/>
            <a:r>
              <a:rPr lang="en-US" sz="1500"/>
              <a:t>Ich bin Gott</a:t>
            </a:r>
            <a:endParaRPr lang="ru-RU" sz="1500"/>
          </a:p>
          <a:p>
            <a:pPr/>
            <a:r>
              <a:rPr lang="ru-RU" sz="1500"/>
              <a:t>Росляков </a:t>
            </a:r>
          </a:p>
          <a:p>
            <a:pPr/>
            <a:r>
              <a:rPr lang="ru-RU" sz="1500"/>
              <a:t>Рэп или водка </a:t>
            </a:r>
          </a:p>
          <a:p>
            <a:pPr/>
            <a:r>
              <a:rPr lang="ru-RU" sz="1500"/>
              <a:t>Странный тип </a:t>
            </a:r>
          </a:p>
          <a:p>
            <a:pPr/>
            <a:r>
              <a:rPr lang="ru-RU" sz="1500"/>
              <a:t>Анатолий Смирнов</a:t>
            </a:r>
          </a:p>
          <a:p>
            <a:pPr/>
            <a:r>
              <a:rPr lang="ru-RU" sz="1500"/>
              <a:t>Ненависть</a:t>
            </a:r>
          </a:p>
          <a:p>
            <a:pPr/>
            <a:r>
              <a:rPr lang="ru-RU" sz="1500" err="1"/>
              <a:t>Колумбайн эдиты </a:t>
            </a:r>
          </a:p>
          <a:p>
            <a:pPr/>
            <a:r>
              <a:rPr lang="ru-RU" sz="1500"/>
              <a:t>Убей и умри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5C759-5DE2-4E09-953E-3098BB8D2D4B}"/>
              </a:ext>
            </a:extLst>
          </p:cNvPr>
          <p:cNvSpPr txBox="1"/>
          <p:nvPr/>
        </p:nvSpPr>
        <p:spPr>
          <a:xfrm>
            <a:off x="4169328" y="915554"/>
            <a:ext cx="3405931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500"/>
              <a:t>ЧСВ</a:t>
            </a:r>
          </a:p>
          <a:p>
            <a:pPr/>
            <a:r>
              <a:rPr lang="ru-RU" sz="1500"/>
              <a:t>солипсизм</a:t>
            </a:r>
          </a:p>
          <a:p>
            <a:pPr/>
            <a:r>
              <a:rPr lang="ru-RU" sz="1500" err="1"/>
              <a:t>Биомусор</a:t>
            </a:r>
            <a:endParaRPr lang="ru-RU" sz="1500"/>
          </a:p>
          <a:p>
            <a:pPr/>
            <a:r>
              <a:rPr lang="ru-RU" sz="1500"/>
              <a:t>Оливер Стоун прирожденный убийца</a:t>
            </a:r>
          </a:p>
          <a:p>
            <a:pPr/>
            <a:r>
              <a:rPr lang="ru-RU" sz="1500" err="1"/>
              <a:t>выпилиться</a:t>
            </a:r>
            <a:endParaRPr lang="ru-RU" sz="1500"/>
          </a:p>
          <a:p>
            <a:pPr/>
            <a:r>
              <a:rPr lang="ru-RU" sz="1500" err="1"/>
              <a:t>Пиплхейт, </a:t>
            </a:r>
            <a:r>
              <a:rPr lang="en-US" sz="1500" err="1"/>
              <a:t>peoplehate</a:t>
            </a:r>
            <a:endParaRPr lang="ru-RU" sz="1500"/>
          </a:p>
          <a:p>
            <a:pPr/>
            <a:r>
              <a:rPr lang="ru-RU" sz="1500"/>
              <a:t>Егор Летов Убивать</a:t>
            </a:r>
          </a:p>
          <a:p>
            <a:pPr/>
            <a:r>
              <a:rPr lang="ru-RU" sz="1500" err="1"/>
              <a:t>Оксимирон Последний звонок</a:t>
            </a:r>
          </a:p>
          <a:p>
            <a:pPr/>
            <a:r>
              <a:rPr lang="ru-RU" sz="1500"/>
              <a:t>Живность ошибка вселенной</a:t>
            </a:r>
          </a:p>
          <a:p>
            <a:pPr/>
            <a:r>
              <a:rPr lang="ru-RU" sz="1500"/>
              <a:t>Огнестрел </a:t>
            </a:r>
          </a:p>
          <a:p>
            <a:pPr/>
            <a:r>
              <a:rPr lang="en-US" sz="1500"/>
              <a:t>AR</a:t>
            </a:r>
            <a:r>
              <a:rPr lang="ru-RU" sz="1500"/>
              <a:t>-15</a:t>
            </a:r>
          </a:p>
          <a:p>
            <a:pPr/>
            <a:r>
              <a:rPr lang="en-US" sz="1500"/>
              <a:t>Clock</a:t>
            </a:r>
            <a:r>
              <a:rPr lang="ru-RU" sz="1500"/>
              <a:t>-17</a:t>
            </a:r>
          </a:p>
          <a:p>
            <a:pPr/>
            <a:r>
              <a:rPr lang="ru-RU" sz="1500"/>
              <a:t>Карабин </a:t>
            </a:r>
            <a:r>
              <a:rPr lang="en-US" sz="1500"/>
              <a:t>Hi</a:t>
            </a:r>
            <a:r>
              <a:rPr lang="ru-RU" sz="1500"/>
              <a:t>-</a:t>
            </a:r>
            <a:r>
              <a:rPr lang="en-US" sz="1500"/>
              <a:t>Point</a:t>
            </a:r>
            <a:r>
              <a:rPr lang="ru-RU" sz="1500"/>
              <a:t> 995 </a:t>
            </a:r>
          </a:p>
          <a:p>
            <a:pPr/>
            <a:r>
              <a:rPr lang="en-US" sz="1500"/>
              <a:t>Bushmaster ACR</a:t>
            </a:r>
            <a:endParaRPr lang="ru-RU" sz="1500"/>
          </a:p>
          <a:p>
            <a:pPr/>
            <a:r>
              <a:rPr lang="en-US" sz="1500"/>
              <a:t>SIG MCX</a:t>
            </a:r>
            <a:endParaRPr lang="ru-RU" sz="1500"/>
          </a:p>
          <a:p>
            <a:pPr/>
            <a:r>
              <a:rPr lang="en-US" sz="1500"/>
              <a:t>TEC-9</a:t>
            </a:r>
            <a:endParaRPr lang="ru-RU" sz="1500"/>
          </a:p>
          <a:p>
            <a:pPr/>
            <a:r>
              <a:rPr lang="ru-RU" sz="1500"/>
              <a:t>Автомат Калашникова </a:t>
            </a:r>
          </a:p>
          <a:p>
            <a:pPr/>
            <a:r>
              <a:rPr lang="ru-RU" sz="1500"/>
              <a:t>Изготовление огнестрельного орудия (взрывных устройств)</a:t>
            </a:r>
          </a:p>
          <a:p>
            <a:pPr/>
            <a:r>
              <a:rPr lang="ru-RU" sz="1500" err="1"/>
              <a:t>Wrath</a:t>
            </a:r>
            <a:endParaRPr lang="ru-RU" sz="1500"/>
          </a:p>
          <a:p>
            <a:pPr/>
            <a:r>
              <a:rPr lang="ru-RU" sz="1500"/>
              <a:t>Естественный отбор </a:t>
            </a:r>
          </a:p>
          <a:p>
            <a:pPr/>
            <a:r>
              <a:rPr lang="en-US" sz="1500"/>
              <a:t>Natural selection</a:t>
            </a:r>
            <a:endParaRPr lang="ru-RU" sz="1500"/>
          </a:p>
          <a:p>
            <a:pPr/>
            <a:endParaRPr lang="ru-RU" sz="23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9A623-D40F-42FF-93A2-551C085873E5}"/>
              </a:ext>
            </a:extLst>
          </p:cNvPr>
          <p:cNvSpPr txBox="1"/>
          <p:nvPr/>
        </p:nvSpPr>
        <p:spPr>
          <a:xfrm>
            <a:off x="8045043" y="1107347"/>
            <a:ext cx="3271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500"/>
              <a:t>Демократия худшая форма политического режима</a:t>
            </a:r>
          </a:p>
          <a:p>
            <a:pPr/>
            <a:r>
              <a:rPr lang="ru-RU" sz="1500"/>
              <a:t>Диктатура лучшая форма правления</a:t>
            </a:r>
          </a:p>
          <a:p>
            <a:pPr/>
            <a:r>
              <a:rPr lang="ru-RU" sz="1500"/>
              <a:t>Необходимо создать партию национал-патриотизма</a:t>
            </a:r>
          </a:p>
          <a:p>
            <a:pPr/>
            <a:r>
              <a:rPr lang="ru-RU" sz="1500"/>
              <a:t>Необходима революция </a:t>
            </a:r>
          </a:p>
          <a:p>
            <a:pPr/>
            <a:r>
              <a:rPr lang="ru-RU" sz="1500"/>
              <a:t>Власть может поменять только силу </a:t>
            </a:r>
          </a:p>
          <a:p>
            <a:pPr/>
            <a:r>
              <a:rPr lang="ru-RU" sz="1500"/>
              <a:t>Школьные расстрелы необходимы, чтобы поменять политическую ситуацию в стране </a:t>
            </a:r>
          </a:p>
          <a:p>
            <a:pPr/>
            <a:r>
              <a:rPr lang="ru-RU" sz="1500"/>
              <a:t>Уничтожить это тупое государство </a:t>
            </a:r>
          </a:p>
          <a:p>
            <a:pPr/>
            <a:r>
              <a:rPr lang="ru-RU" sz="1500"/>
              <a:t>Анонимизация в интернете</a:t>
            </a:r>
          </a:p>
          <a:p>
            <a:pPr/>
            <a:r>
              <a:rPr lang="ru-RU" sz="1500"/>
              <a:t>М.К.У., Маньяки. Культ убийства</a:t>
            </a:r>
          </a:p>
          <a:p>
            <a:pPr/>
            <a:r>
              <a:rPr lang="en-US" sz="1500" err="1"/>
              <a:t>KillyouAll</a:t>
            </a:r>
            <a:endParaRPr lang="ru-RU" sz="1500"/>
          </a:p>
          <a:p>
            <a:pPr/>
            <a:r>
              <a:rPr lang="ru-RU" sz="1500"/>
              <a:t>Будем убивать не сбавляя обороты </a:t>
            </a:r>
          </a:p>
          <a:p>
            <a:pPr/>
            <a:r>
              <a:rPr lang="ru-RU" sz="1500"/>
              <a:t>Потрошитель </a:t>
            </a:r>
          </a:p>
          <a:p>
            <a:pPr/>
            <a:r>
              <a:rPr lang="ru-RU" sz="1500"/>
              <a:t>Да прольется кровь</a:t>
            </a:r>
          </a:p>
          <a:p>
            <a:pPr/>
            <a:r>
              <a:rPr lang="ru-RU" sz="1500"/>
              <a:t>Национальный террор </a:t>
            </a:r>
          </a:p>
          <a:p>
            <a:pPr/>
            <a:r>
              <a:rPr lang="ru-RU" sz="1500"/>
              <a:t>День очищения </a:t>
            </a:r>
          </a:p>
          <a:p>
            <a:pPr/>
            <a:r>
              <a:rPr lang="ru-RU" sz="1500" err="1"/>
              <a:t>Крипипаста</a:t>
            </a: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43995375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 txBox="1"/>
          <p:nvPr/>
        </p:nvSpPr>
        <p:spPr>
          <a:xfrm>
            <a:off x="327170" y="308974"/>
            <a:ext cx="11864829" cy="89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>
                <a:solidFill>
                  <a:srgbClr val="D7481B"/>
                </a:solidFill>
                <a:latin typeface="+mn-lt"/>
                <a:cs typeface="Arial" pitchFamily="34" charset="0"/>
              </a:rPr>
              <a:t>Маркеры </a:t>
            </a:r>
          </a:p>
          <a:p>
            <a:pPr algn="ctr"/>
            <a:r>
              <a:rPr lang="ru-RU" sz="8000" b="1">
                <a:latin typeface="+mn-lt"/>
              </a:rPr>
              <a:t>(на выявление потребления, сбыта наркотических, психотропных веществ, склонности к потреблению) </a:t>
            </a:r>
            <a:endParaRPr lang="ru-RU" sz="8000">
              <a:latin typeface="+mn-lt"/>
            </a:endParaRPr>
          </a:p>
          <a:p>
            <a:pPr algn="ctr"/>
            <a:endParaRPr lang="ru-RU" sz="2800" b="1">
              <a:solidFill>
                <a:srgbClr val="D748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973B6-2BA0-4A2B-B805-84452A93DF35}"/>
              </a:ext>
            </a:extLst>
          </p:cNvPr>
          <p:cNvSpPr txBox="1"/>
          <p:nvPr/>
        </p:nvSpPr>
        <p:spPr>
          <a:xfrm>
            <a:off x="798990" y="1970843"/>
            <a:ext cx="3231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/>
              <a:t>Drugs</a:t>
            </a:r>
            <a:endParaRPr lang="ru-RU"/>
          </a:p>
          <a:p>
            <a:pPr/>
            <a:r>
              <a:rPr lang="ru-RU" err="1"/>
              <a:t>Бонг (булька, бульбик)</a:t>
            </a:r>
          </a:p>
          <a:p>
            <a:pPr/>
            <a:r>
              <a:rPr lang="ru-RU" err="1"/>
              <a:t>Дживик</a:t>
            </a:r>
            <a:endParaRPr lang="ru-RU"/>
          </a:p>
          <a:p>
            <a:pPr/>
            <a:r>
              <a:rPr lang="ru-RU"/>
              <a:t>Спайс</a:t>
            </a:r>
          </a:p>
          <a:p>
            <a:pPr/>
            <a:r>
              <a:rPr lang="ru-RU"/>
              <a:t>Бошки</a:t>
            </a:r>
          </a:p>
          <a:p>
            <a:pPr/>
            <a:r>
              <a:rPr lang="ru-RU" err="1"/>
              <a:t>Микс</a:t>
            </a:r>
            <a:endParaRPr lang="ru-RU"/>
          </a:p>
          <a:p>
            <a:pPr/>
            <a:r>
              <a:rPr lang="ru-RU"/>
              <a:t>Дунуть</a:t>
            </a:r>
          </a:p>
          <a:p>
            <a:pPr/>
            <a:r>
              <a:rPr lang="ru-RU"/>
              <a:t>Забить мокрого (сухого)</a:t>
            </a:r>
          </a:p>
          <a:p>
            <a:pPr/>
            <a:r>
              <a:rPr lang="ru-RU"/>
              <a:t>Закладка</a:t>
            </a:r>
          </a:p>
          <a:p>
            <a:pPr/>
            <a:r>
              <a:rPr lang="ru-RU" err="1"/>
              <a:t>Кураки</a:t>
            </a: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5C759-5DE2-4E09-953E-3098BB8D2D4B}"/>
              </a:ext>
            </a:extLst>
          </p:cNvPr>
          <p:cNvSpPr txBox="1"/>
          <p:nvPr/>
        </p:nvSpPr>
        <p:spPr>
          <a:xfrm>
            <a:off x="5524872" y="1855433"/>
            <a:ext cx="4776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2000" err="1"/>
              <a:t>Мариванна </a:t>
            </a:r>
          </a:p>
          <a:p>
            <a:pPr/>
            <a:r>
              <a:rPr lang="ru-RU" sz="2000" err="1"/>
              <a:t>Сканк</a:t>
            </a:r>
            <a:endParaRPr lang="ru-RU" sz="2000"/>
          </a:p>
          <a:p>
            <a:pPr/>
            <a:r>
              <a:rPr lang="ru-RU" sz="2000" err="1"/>
              <a:t>Стафф</a:t>
            </a:r>
            <a:endParaRPr lang="ru-RU" sz="2000"/>
          </a:p>
          <a:p>
            <a:pPr/>
            <a:r>
              <a:rPr lang="ru-RU" sz="2000"/>
              <a:t>экстази (MDM, Метадон и др.)</a:t>
            </a:r>
          </a:p>
          <a:p>
            <a:pPr/>
            <a:r>
              <a:rPr lang="ru-RU" sz="2000"/>
              <a:t>купить соль, купить кайф</a:t>
            </a:r>
          </a:p>
          <a:p>
            <a:pPr/>
            <a:r>
              <a:rPr lang="ru-RU" sz="2000"/>
              <a:t>Трип-репорт</a:t>
            </a:r>
          </a:p>
          <a:p>
            <a:pPr/>
            <a:r>
              <a:rPr lang="ru-RU" sz="2000" err="1"/>
              <a:t>Триповать</a:t>
            </a:r>
            <a:endParaRPr lang="ru-RU" sz="2000"/>
          </a:p>
          <a:p>
            <a:pPr/>
            <a:r>
              <a:rPr lang="ru-RU" sz="2000" err="1"/>
              <a:t>Легалка</a:t>
            </a:r>
            <a:endParaRPr lang="ru-RU" sz="2000"/>
          </a:p>
          <a:p>
            <a:pPr/>
            <a:r>
              <a:rPr lang="ru-RU" sz="2000" err="1"/>
              <a:t>Шмаль</a:t>
            </a:r>
            <a:endParaRPr lang="ru-RU" sz="2000"/>
          </a:p>
          <a:p>
            <a:pPr/>
            <a:r>
              <a:rPr lang="ru-RU" sz="2000"/>
              <a:t>Передоз</a:t>
            </a:r>
          </a:p>
          <a:p>
            <a:pPr/>
            <a:r>
              <a:rPr lang="en-US" sz="2000"/>
              <a:t>Darknet</a:t>
            </a:r>
            <a:endParaRPr lang="ru-RU" sz="2000"/>
          </a:p>
          <a:p>
            <a:pPr/>
            <a:r>
              <a:rPr lang="en-US" sz="2000" err="1"/>
              <a:t>Darkweb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0061852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B3558-3F8C-4B28-B195-2EB2AF26D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908" y="142613"/>
            <a:ext cx="11103087" cy="57884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500" b="1">
                <a:solidFill>
                  <a:srgbClr val="FF0000"/>
                </a:solidFill>
              </a:rPr>
              <a:t>При выявлении – что делаем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53C84-FD39-4E41-A869-31CA70795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21" y="780177"/>
            <a:ext cx="11103087" cy="5855516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/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Анализируем в совокупности:</a:t>
            </a:r>
          </a:p>
          <a:p>
            <a:r>
              <a:rPr lang="ru-RU" sz="1900">
                <a:solidFill>
                  <a:schemeClr val="bg1"/>
                </a:solidFill>
              </a:rPr>
              <a:t>(соцсети, успеваемость, посещаемость, наличие дополнительных рисков);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Рассматриваем поставку на внутриучрежденческий учет;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Информируем: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</a:rPr>
              <a:t>ст.9 ФЗ 120-ФЗ: Органы и учреждения системы профилактики безнадзорности и правонарушений несовершеннолетних в пределах своей компетенции обязаны выявлять </a:t>
            </a:r>
            <a:r>
              <a:rPr lang="ru-RU" sz="1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несовершеннолетних</a:t>
            </a:r>
            <a:r>
              <a:rPr lang="ru-RU" sz="1800">
                <a:solidFill>
                  <a:schemeClr val="bg1"/>
                </a:solidFill>
              </a:rPr>
              <a:t> и </a:t>
            </a:r>
            <a:r>
              <a:rPr lang="ru-RU" sz="1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семьи</a:t>
            </a:r>
            <a:r>
              <a:rPr lang="ru-RU" sz="1800">
                <a:solidFill>
                  <a:schemeClr val="bg1"/>
                </a:solidFill>
              </a:rPr>
              <a:t>, находящиеся в социально опасном положении, а также незамедлительно информировать:</a:t>
            </a:r>
          </a:p>
          <a:p>
            <a:pPr marL="514350" indent="-514350">
              <a:buAutoNum type="arabicParenR"/>
            </a:pPr>
            <a:r>
              <a:rPr lang="ru-RU" sz="1800" u="sng">
                <a:solidFill>
                  <a:schemeClr val="bg1"/>
                </a:solidFill>
              </a:rPr>
              <a:t>орган прокуратуры </a:t>
            </a:r>
            <a:r>
              <a:rPr lang="ru-RU" sz="1800">
                <a:solidFill>
                  <a:schemeClr val="bg1"/>
                </a:solidFill>
              </a:rPr>
              <a:t>- о нарушении прав и свобод несовершеннолетних;  </a:t>
            </a: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</a:rPr>
              <a:t>5) </a:t>
            </a:r>
            <a:r>
              <a:rPr lang="ru-RU" sz="1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 внутренних дел</a:t>
            </a:r>
            <a:r>
              <a:rPr lang="ru-RU" sz="1800">
                <a:solidFill>
                  <a:schemeClr val="bg1"/>
                </a:solidFill>
              </a:rPr>
              <a:t> - о выявлении иных лиц, вовлекающих несовершеннолетних в совершение преступления, других противоправных и (или) антиобщественных действий либо склоняющих их к суицидальным действиям или совершающих по отношению к ним другие противоправные деяния, а также о несовершеннолетних, в отношении которых совершены противоправные деяния либо которые совершили правонарушение или антиобщественные действия;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Наблюдаем и отслеживаем динамику</a:t>
            </a:r>
            <a:r>
              <a:rPr lang="ru-RU" sz="240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Стараемся выстроить доверительные отношения, вовлекаем в позитивную деятельность;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При возможности и наличии контакта с обучающимся, его родителями – предлагаем психологическую помощь;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Стараемся исключить равнодушие</a:t>
            </a:r>
            <a:r>
              <a:rPr lang="ru-RU" sz="2400">
                <a:solidFill>
                  <a:schemeClr val="bg1"/>
                </a:solidFill>
              </a:rPr>
              <a:t>!!!!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9882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7DD8C-66E3-44C2-A45E-0FCE6C9A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26</a:t>
            </a:fld>
            <a:endParaRPr lang="ru-RU" noProof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1C4D0438-6751-4DB1-9407-99B28016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84" t="8779" r="24046" b="9315"/>
          <a:stretch>
            <a:fillRect/>
          </a:stretch>
        </p:blipFill>
        <p:spPr>
          <a:xfrm>
            <a:off x="796954" y="800165"/>
            <a:ext cx="5637402" cy="5882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FEF0C-AF76-44E2-84C6-D4B8D95EA7D4}"/>
              </a:ext>
            </a:extLst>
          </p:cNvPr>
          <p:cNvSpPr txBox="1"/>
          <p:nvPr/>
        </p:nvSpPr>
        <p:spPr>
          <a:xfrm>
            <a:off x="1082180" y="92279"/>
            <a:ext cx="1049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4000" b="1">
                <a:solidFill>
                  <a:srgbClr val="FF0000"/>
                </a:solidFill>
              </a:rPr>
              <a:t>При выявлении – что делаем</a:t>
            </a:r>
            <a:endParaRPr lang="ru-RU" sz="400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A2B56A-6CC3-46CE-BBF7-75304ECF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905" t="12911" r="5552" b="7393"/>
          <a:stretch>
            <a:fillRect/>
          </a:stretch>
        </p:blipFill>
        <p:spPr>
          <a:xfrm>
            <a:off x="6576969" y="989902"/>
            <a:ext cx="5207042" cy="54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564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67AE06-4B9E-4A94-B548-B635B3E2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27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256296-AC8D-48FE-B39B-5180416506A3}"/>
              </a:ext>
            </a:extLst>
          </p:cNvPr>
          <p:cNvSpPr/>
          <p:nvPr/>
        </p:nvSpPr>
        <p:spPr>
          <a:xfrm>
            <a:off x="1015068" y="1416215"/>
            <a:ext cx="3464653" cy="5184396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b="1">
                <a:solidFill>
                  <a:schemeClr val="bg1"/>
                </a:solidFill>
              </a:rPr>
              <a:t>Расследование </a:t>
            </a:r>
            <a:r>
              <a:rPr lang="ru-RU">
                <a:solidFill>
                  <a:schemeClr val="bg1"/>
                </a:solidFill>
              </a:rPr>
              <a:t>противоправной деятельности, касающейся распространения материалов с признаками экстремизма, в сети Интернет на сайтах, </a:t>
            </a:r>
            <a:r>
              <a:rPr lang="ru-RU" b="1">
                <a:solidFill>
                  <a:schemeClr val="bg1"/>
                </a:solidFill>
              </a:rPr>
              <a:t>не зарегистрированных в качестве СМИ</a:t>
            </a:r>
            <a:r>
              <a:rPr lang="ru-RU">
                <a:solidFill>
                  <a:schemeClr val="bg1"/>
                </a:solidFill>
              </a:rPr>
              <a:t>, относится к компетенции правоохранительных органов.</a:t>
            </a:r>
          </a:p>
          <a:p>
            <a:pPr/>
            <a:r>
              <a:rPr lang="ru-RU">
                <a:solidFill>
                  <a:schemeClr val="bg1"/>
                </a:solidFill>
              </a:rPr>
              <a:t>Официальный сайт Министерства внутренних дел Российской Федерации: </a:t>
            </a:r>
            <a:r>
              <a:rPr lang="ru-RU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http://www.mvd.ru</a:t>
            </a:r>
            <a:endParaRPr lang="ru-RU">
              <a:solidFill>
                <a:schemeClr val="bg1"/>
              </a:solidFill>
            </a:endParaRPr>
          </a:p>
          <a:p>
            <a:pPr/>
            <a:r>
              <a:rPr lang="ru-RU">
                <a:solidFill>
                  <a:schemeClr val="bg1"/>
                </a:solidFill>
              </a:rPr>
              <a:t>Официальный сайт Федеральной службы безопасности Российской Федерации: </a:t>
            </a:r>
            <a:r>
              <a:rPr lang="ru-RU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http://www.fsb.ru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4B720E-E0EA-41D1-BA8E-B6A4FD2E77A3}"/>
              </a:ext>
            </a:extLst>
          </p:cNvPr>
          <p:cNvSpPr/>
          <p:nvPr/>
        </p:nvSpPr>
        <p:spPr>
          <a:xfrm>
            <a:off x="4697836" y="1781340"/>
            <a:ext cx="3143074" cy="4502013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sz="1600">
                <a:solidFill>
                  <a:schemeClr val="bg1"/>
                </a:solidFill>
              </a:rPr>
              <a:t>Заявления об установлении наличия в информационных материалах признаков экстремизма и признании их экстремистскими подаются прокурором. 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В последующем такие материалы включаются в федеральный список экстремистских материалов.</a:t>
            </a:r>
          </a:p>
          <a:p>
            <a:pPr/>
            <a:r>
              <a:rPr lang="ru-RU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Уведомление об экстремизме - Прокуратура Красноярского края (genproc.gov.ru)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 sz="1400">
                <a:solidFill>
                  <a:schemeClr val="bg1"/>
                </a:solidFill>
              </a:rPr>
              <a:t>(</a:t>
            </a:r>
            <a:r>
              <a:rPr lang="en-US" sz="1400">
                <a:solidFill>
                  <a:schemeClr val="bg1"/>
                </a:solidFill>
              </a:rPr>
              <a:t>https://epp.genproc.gov.ru/web/proc_24/internet-reception/personal-receptionnotification-ext/request-form</a:t>
            </a:r>
            <a:r>
              <a:rPr lang="ru-RU" sz="14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C14CA193-4FF4-43A3-B571-A4A3BCF0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76" t="7606" r="24104" b="3996"/>
          <a:stretch>
            <a:fillRect/>
          </a:stretch>
        </p:blipFill>
        <p:spPr>
          <a:xfrm>
            <a:off x="7994708" y="604007"/>
            <a:ext cx="4043493" cy="5996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692BD-8E1B-44A0-949E-3C3F61FBFC3E}"/>
              </a:ext>
            </a:extLst>
          </p:cNvPr>
          <p:cNvSpPr txBox="1"/>
          <p:nvPr/>
        </p:nvSpPr>
        <p:spPr>
          <a:xfrm>
            <a:off x="713064" y="236093"/>
            <a:ext cx="71278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800" b="1">
                <a:solidFill>
                  <a:srgbClr val="FF0000"/>
                </a:solidFill>
              </a:rPr>
              <a:t>При выявлении – что делаем</a:t>
            </a:r>
            <a:endParaRPr lang="ru-RU" sz="3800"/>
          </a:p>
        </p:txBody>
      </p:sp>
    </p:spTree>
    <p:extLst>
      <p:ext uri="{BB962C8B-B14F-4D97-AF65-F5344CB8AC3E}">
        <p14:creationId xmlns:p14="http://schemas.microsoft.com/office/powerpoint/2010/main" val="264205554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0D38CD-0B2E-4792-8DE5-BAD5B85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28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3863CD-A98A-4E61-A7E6-855808FA9EDA}"/>
              </a:ext>
            </a:extLst>
          </p:cNvPr>
          <p:cNvSpPr/>
          <p:nvPr/>
        </p:nvSpPr>
        <p:spPr>
          <a:xfrm>
            <a:off x="973122" y="1065402"/>
            <a:ext cx="8682606" cy="5503178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sz="1600" b="1">
                <a:solidFill>
                  <a:schemeClr val="bg1"/>
                </a:solidFill>
              </a:rPr>
              <a:t>За что блокируют личные страницы в ВКонтакте</a:t>
            </a:r>
            <a:endParaRPr lang="ru-RU" sz="1600" b="1">
              <a:solidFill>
                <a:schemeClr val="bg1"/>
              </a:solidFill>
            </a:endParaRPr>
          </a:p>
          <a:p>
            <a:pPr/>
            <a:r>
              <a:rPr lang="ru-RU" b="1">
                <a:solidFill>
                  <a:srgbClr val="FF0000"/>
                </a:solidFill>
              </a:rPr>
              <a:t>- За мошенничество, угрозы или издевательства над другими людьми. </a:t>
            </a:r>
          </a:p>
          <a:p>
            <a:pPr/>
            <a:r>
              <a:rPr lang="ru-RU" b="1">
                <a:solidFill>
                  <a:srgbClr val="FF0000"/>
                </a:solidFill>
              </a:rPr>
              <a:t>- За все, что нарушает законы РФ: призывы к насилию, расизму, экстремизму, терроризму, агрессию, порнографию и т.д. </a:t>
            </a:r>
          </a:p>
          <a:p>
            <a:pPr/>
            <a:endParaRPr lang="ru-RU" sz="1600" b="1">
              <a:solidFill>
                <a:schemeClr val="bg1"/>
              </a:solidFill>
            </a:endParaRPr>
          </a:p>
          <a:p>
            <a:pPr/>
            <a:r>
              <a:rPr lang="ru-RU" sz="1600" b="1">
                <a:solidFill>
                  <a:schemeClr val="bg1"/>
                </a:solidFill>
              </a:rPr>
              <a:t>Как пожаловаться на сообщество?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Пользователи могут пожаловаться на недопустимые действия, приложив скриншоты или другие доказательства. 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Если администрация ВК согласится с выводами обратившегося, аккаунт владельца заблокируют. </a:t>
            </a:r>
          </a:p>
          <a:p>
            <a:pPr/>
            <a:r>
              <a:rPr lang="ru-RU" sz="1600" b="1">
                <a:solidFill>
                  <a:schemeClr val="bg1"/>
                </a:solidFill>
              </a:rPr>
              <a:t>Чтобы пожаловаться на сообщество</a:t>
            </a:r>
            <a:r>
              <a:rPr lang="ru-RU" sz="1600" b="1">
                <a:solidFill>
                  <a:srgbClr val="FF0000"/>
                </a:solidFill>
              </a:rPr>
              <a:t>, нажмите на кнопку Ещё — Пожаловаться в меню под аватаркой</a:t>
            </a:r>
            <a:r>
              <a:rPr lang="ru-RU" sz="1600">
                <a:solidFill>
                  <a:srgbClr val="FF0000"/>
                </a:solidFill>
              </a:rPr>
              <a:t>.</a:t>
            </a:r>
          </a:p>
          <a:p>
            <a:pPr/>
            <a:endParaRPr lang="ru-RU" sz="1600" b="1">
              <a:solidFill>
                <a:schemeClr val="bg1"/>
              </a:solidFill>
            </a:endParaRPr>
          </a:p>
          <a:p>
            <a:pPr/>
            <a:r>
              <a:rPr lang="ru-RU" sz="1600" b="1">
                <a:solidFill>
                  <a:schemeClr val="bg1"/>
                </a:solidFill>
              </a:rPr>
              <a:t>Возможно отправлять жалобы на отдельные материалы, которые кажутся неприемлемыми. Это делается с помощью кнопки в правом верхнем углу каждой записи. В таких случаях достаточно отправить жалобу — дополнительного обращения в Поддержку не требуется.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При необходимости о таких сообществах можно сообщить в Поддержку. 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При отправке обращения убедитесь, что текст содержит ссылки на записи, к которым у вас возникли вопросы. Для получения этих ссылок достаточно нажать на дату размещения записи и скопировать содержимое адресной строки браузера. </a:t>
            </a:r>
          </a:p>
          <a:p>
            <a:pPr/>
            <a:r>
              <a:rPr lang="ru-RU" sz="1600">
                <a:solidFill>
                  <a:schemeClr val="bg1"/>
                </a:solidFill>
              </a:rPr>
              <a:t>Если речь идёт о закрытом сообществе, стоит приложить скриншоты записей.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E7D25FB-1EDE-43F0-93D2-01D89F8D9572}"/>
              </a:ext>
            </a:extLst>
          </p:cNvPr>
          <p:cNvSpPr/>
          <p:nvPr/>
        </p:nvSpPr>
        <p:spPr>
          <a:xfrm>
            <a:off x="8825217" y="289420"/>
            <a:ext cx="2885814" cy="1036041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5400" b="1">
                <a:solidFill>
                  <a:srgbClr val="FF0000"/>
                </a:solidFill>
              </a:rPr>
              <a:t>ВК</a:t>
            </a:r>
          </a:p>
        </p:txBody>
      </p:sp>
    </p:spTree>
    <p:extLst>
      <p:ext uri="{BB962C8B-B14F-4D97-AF65-F5344CB8AC3E}">
        <p14:creationId xmlns:p14="http://schemas.microsoft.com/office/powerpoint/2010/main" val="31595367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91B6A8-5C99-4C98-8B1B-42C14C9D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29</a:t>
            </a:fld>
            <a:endParaRPr lang="ru-RU" noProof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E5011EF-B538-49C2-87E1-7D3C43CABA03}"/>
              </a:ext>
            </a:extLst>
          </p:cNvPr>
          <p:cNvSpPr/>
          <p:nvPr/>
        </p:nvSpPr>
        <p:spPr>
          <a:xfrm>
            <a:off x="8321879" y="289420"/>
            <a:ext cx="3389152" cy="1036041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3500" b="1">
                <a:solidFill>
                  <a:srgbClr val="FF0000"/>
                </a:solidFill>
              </a:rPr>
              <a:t>Телеграмм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3EE3B-7172-4667-B2ED-51754D830808}"/>
              </a:ext>
            </a:extLst>
          </p:cNvPr>
          <p:cNvSpPr txBox="1"/>
          <p:nvPr/>
        </p:nvSpPr>
        <p:spPr>
          <a:xfrm>
            <a:off x="973123" y="1048624"/>
            <a:ext cx="6157519" cy="32316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cap="all">
                <a:solidFill>
                  <a:schemeClr val="bg2"/>
                </a:solidFill>
              </a:rPr>
              <a:t>СПИСОК ПРИЧИН БЛОКИРОВКИ ЧУЖОГО КАНАЛА ТЕЛЕГРАММ</a:t>
            </a:r>
          </a:p>
          <a:p>
            <a:pPr/>
            <a:r>
              <a:rPr lang="ru-RU" sz="1600" b="1">
                <a:solidFill>
                  <a:schemeClr val="bg2"/>
                </a:solidFill>
              </a:rPr>
              <a:t> </a:t>
            </a:r>
          </a:p>
          <a:p>
            <a:pPr/>
            <a:r>
              <a:rPr lang="ru-RU" sz="1600">
                <a:solidFill>
                  <a:schemeClr val="bg2"/>
                </a:solidFill>
              </a:rPr>
              <a:t>В телеграмм действует запрет на определенные виды.</a:t>
            </a:r>
          </a:p>
          <a:p>
            <a:pPr/>
            <a:r>
              <a:rPr lang="ru-RU" sz="1600">
                <a:solidFill>
                  <a:schemeClr val="bg2"/>
                </a:solidFill>
              </a:rPr>
              <a:t>Пожаловаться можно на любой тип контента </a:t>
            </a:r>
          </a:p>
          <a:p>
            <a:pPr/>
            <a:r>
              <a:rPr lang="ru-RU" sz="1600">
                <a:solidFill>
                  <a:schemeClr val="bg2"/>
                </a:solidFill>
              </a:rPr>
              <a:t>(стикеры, каналы, отдельные посты и т.д.).</a:t>
            </a:r>
            <a:endParaRPr lang="ru-RU" sz="1600" cap="all">
              <a:solidFill>
                <a:schemeClr val="bg2"/>
              </a:solidFill>
            </a:endParaRPr>
          </a:p>
          <a:p>
            <a:pPr/>
            <a:endParaRPr lang="ru-RU" cap="all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>
                <a:solidFill>
                  <a:srgbClr val="FF0000"/>
                </a:solidFill>
              </a:rPr>
              <a:t>Пропаганда насилия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>
                <a:solidFill>
                  <a:srgbClr val="FF0000"/>
                </a:solidFill>
              </a:rPr>
              <a:t>Призывы к терроризму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>
                <a:solidFill>
                  <a:srgbClr val="FF0000"/>
                </a:solidFill>
              </a:rPr>
              <a:t>Порнография, контент эротического содержания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>
                <a:solidFill>
                  <a:srgbClr val="FF0000"/>
                </a:solidFill>
              </a:rPr>
              <a:t>Неоднократный спам (более 3-х раз)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>
                <a:solidFill>
                  <a:srgbClr val="FF0000"/>
                </a:solidFill>
              </a:rPr>
              <a:t>Постоянное использование ботов в чате</a:t>
            </a:r>
          </a:p>
          <a:p>
            <a:pPr/>
            <a:endParaRPr lang="ru-RU" sz="1600">
              <a:solidFill>
                <a:schemeClr val="bg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AA96F9-CCBD-4B76-B06D-42BAC03028C4}"/>
              </a:ext>
            </a:extLst>
          </p:cNvPr>
          <p:cNvSpPr/>
          <p:nvPr/>
        </p:nvSpPr>
        <p:spPr>
          <a:xfrm>
            <a:off x="7340368" y="3429000"/>
            <a:ext cx="4093826" cy="3064080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>
                <a:solidFill>
                  <a:srgbClr val="000000"/>
                </a:solidFill>
              </a:rPr>
              <a:t>Приложение Telegram:</a:t>
            </a:r>
            <a:br>
              <a:rPr lang="ru-RU"/>
            </a:br>
            <a:r>
              <a:rPr lang="ru-RU">
                <a:solidFill>
                  <a:srgbClr val="000000"/>
                </a:solidFill>
              </a:rPr>
              <a:t>- жалобы на мошенников/скам (Antiscam) – </a:t>
            </a:r>
            <a:r>
              <a:rPr lang="ru-RU">
                <a:hlinkClick r:id="rId2"/>
              </a:rPr>
              <a:t>@notoscam</a:t>
            </a:r>
            <a:br>
              <a:rPr lang="ru-RU">
                <a:hlinkClick r:id="rId2"/>
              </a:rPr>
            </a:br>
            <a:r>
              <a:rPr lang="ru-RU">
                <a:solidFill>
                  <a:srgbClr val="000000"/>
                </a:solidFill>
              </a:rPr>
              <a:t>- информация по бану вашего аккаунта, снятие бана (Spam Info Bot) – </a:t>
            </a:r>
            <a:r>
              <a:rPr lang="ru-RU">
                <a:hlinkClick r:id="rId3"/>
              </a:rPr>
              <a:t>@SpamBot</a:t>
            </a:r>
            <a:endParaRPr lang="ru-RU"/>
          </a:p>
          <a:p>
            <a:pPr/>
            <a:r>
              <a:rPr lang="ru-RU">
                <a:solidFill>
                  <a:schemeClr val="bg2"/>
                </a:solidFill>
              </a:rPr>
              <a:t>- почта </a:t>
            </a:r>
            <a:r>
              <a:rPr lang="ru-RU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abuse@telegram.org</a:t>
            </a:r>
            <a:r>
              <a:rPr lang="ru-RU">
                <a:solidFill>
                  <a:schemeClr val="bg2"/>
                </a:solidFill>
              </a:rPr>
              <a:t> — для жалоб, связанных с публикациями. </a:t>
            </a: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617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 descr="Преподаватель">
            <a:extLst>
              <a:ext uri="{FF2B5EF4-FFF2-40B4-BE49-F238E27FC236}">
                <a16:creationId xmlns:a16="http://schemas.microsoft.com/office/drawing/2014/main" id="{9577CEF3-5AAC-4A6B-8996-D124AD06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D5AC6-BB20-4D18-AF30-47DD1E5B4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10379187" cy="5367519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200" b="1">
                <a:solidFill>
                  <a:schemeClr val="accent1"/>
                </a:solidFill>
              </a:rPr>
              <a:t>ЗНАТЬ, КОМУ ТРУДНЕЕ АДАПТИРОВАТЬСЯ:</a:t>
            </a:r>
            <a:br>
              <a:rPr lang="ru-RU" sz="3200" b="1">
                <a:solidFill>
                  <a:schemeClr val="accent1"/>
                </a:solidFill>
              </a:rPr>
            </a:br>
            <a:br>
              <a:rPr lang="ru-RU" sz="2000" b="1"/>
            </a:br>
            <a:r>
              <a:rPr lang="ru-RU" sz="2000"/>
              <a:t>- Несовершеннолетние;</a:t>
            </a:r>
            <a:br>
              <a:rPr lang="ru-RU" sz="2000"/>
            </a:br>
            <a:br>
              <a:rPr lang="ru-RU" sz="2000"/>
            </a:br>
            <a:r>
              <a:rPr lang="ru-RU" sz="2000"/>
              <a:t>- студенты-иностранцы, студенты, прибывшие из НОВЫХ территорий;</a:t>
            </a:r>
            <a:br>
              <a:rPr lang="ru-RU" sz="2000"/>
            </a:br>
            <a:br>
              <a:rPr lang="ru-RU" sz="2000"/>
            </a:br>
            <a:r>
              <a:rPr lang="ru-RU" sz="2000"/>
              <a:t>- ЛИЦА из числа детей-сирот И оставшихся без попечения родителей, опекунских и приемных СЕМЕЙ;</a:t>
            </a:r>
            <a:br>
              <a:rPr lang="ru-RU" sz="2000"/>
            </a:br>
            <a:br>
              <a:rPr lang="ru-RU" sz="2000"/>
            </a:br>
            <a:r>
              <a:rPr lang="ru-RU" sz="2000"/>
              <a:t>- ИЗ неблагополучных семЕЙ, СЕМЕЙ, НАХОДИВШИХСЯ В СОЦИАЛЬНО ОПАСНОМ ПОЛОЖЕНИИ;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- студенты-инвалиды, ЛИЦА с ОВЗ;</a:t>
            </a:r>
            <a:br>
              <a:rPr lang="ru-RU" sz="2000"/>
            </a:br>
            <a:br>
              <a:rPr lang="ru-RU" sz="2000"/>
            </a:br>
            <a:r>
              <a:rPr lang="ru-RU" sz="2000"/>
              <a:t>- восстановленные студенты, студенты из академотпуска; </a:t>
            </a:r>
            <a:br>
              <a:rPr lang="ru-RU" sz="2000"/>
            </a:br>
            <a:r>
              <a:rPr lang="ru-RU" sz="2000"/>
              <a:t> </a:t>
            </a:r>
            <a:br>
              <a:rPr lang="ru-RU" sz="2000"/>
            </a:br>
            <a:r>
              <a:rPr lang="ru-RU" sz="2000"/>
              <a:t>- замеченные в деструктивных проявлениях (совершении противоправных действий, аутоагрессии и т.п.); </a:t>
            </a:r>
            <a:br>
              <a:rPr lang="ru-RU" sz="2000"/>
            </a:br>
            <a:br>
              <a:rPr lang="ru-RU" sz="2400"/>
            </a:br>
            <a:r>
              <a:rPr lang="ru-RU" sz="2400">
                <a:highlight>
                  <a:srgbClr val="FF0000"/>
                </a:highlight>
              </a:rPr>
              <a:t>- </a:t>
            </a:r>
            <a:r>
              <a:rPr lang="ru-RU" sz="2400">
                <a:highlight>
                  <a:srgbClr val="FF0000"/>
                </a:highlight>
                <a:cs typeface="Arial" pitchFamily="34" charset="0"/>
              </a:rPr>
              <a:t>молодые люди, на которых ВЫ обратили внимание в ходе визуального наблюдения.</a:t>
            </a:r>
            <a:br>
              <a:rPr lang="ru-RU" sz="2000">
                <a:highlight>
                  <a:srgbClr val="FF0000"/>
                </a:highlight>
                <a:cs typeface="Arial" pitchFamily="34" charset="0"/>
              </a:rPr>
            </a:br>
            <a:endParaRPr lang="ru-RU" sz="2000">
              <a:highlight>
                <a:srgbClr val="FF00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294F-E4BC-4DC7-B43A-634E6784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3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69E43C-9C39-49A7-90E4-64543E64B154}"/>
              </a:ext>
            </a:extLst>
          </p:cNvPr>
          <p:cNvSpPr/>
          <p:nvPr/>
        </p:nvSpPr>
        <p:spPr>
          <a:xfrm>
            <a:off x="878572" y="347188"/>
            <a:ext cx="10703828" cy="796105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3600" b="1"/>
              <a:t>СНИЗИТЬ ПОТЕНЦИАЛЬНЫЕ РИСКИ КАК?</a:t>
            </a:r>
          </a:p>
        </p:txBody>
      </p:sp>
    </p:spTree>
    <p:extLst>
      <p:ext uri="{BB962C8B-B14F-4D97-AF65-F5344CB8AC3E}">
        <p14:creationId xmlns:p14="http://schemas.microsoft.com/office/powerpoint/2010/main" val="120176635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466FCB-B77E-4C85-91EE-51415AC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30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4BEAF-1A0A-4AFE-B177-B3F78115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32" t="25076" r="25963" b="23915"/>
          <a:stretch>
            <a:fillRect/>
          </a:stretch>
        </p:blipFill>
        <p:spPr>
          <a:xfrm>
            <a:off x="897622" y="402672"/>
            <a:ext cx="5813571" cy="3498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BC64B-14F3-47AD-81D7-4A49A0404E86}"/>
              </a:ext>
            </a:extLst>
          </p:cNvPr>
          <p:cNvSpPr txBox="1"/>
          <p:nvPr/>
        </p:nvSpPr>
        <p:spPr>
          <a:xfrm>
            <a:off x="897622" y="318782"/>
            <a:ext cx="804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FF0000"/>
                </a:solidFill>
              </a:rPr>
              <a:t>Цифровая гигиена </a:t>
            </a:r>
            <a:endParaRPr lang="ru-RU" sz="36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2DC82-4305-4EF2-82A6-D745D1AD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7" t="23242" r="35046" b="24526"/>
          <a:stretch>
            <a:fillRect/>
          </a:stretch>
        </p:blipFill>
        <p:spPr>
          <a:xfrm>
            <a:off x="6828638" y="0"/>
            <a:ext cx="3959603" cy="2650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A77410-FB3E-4590-BC20-BCBBF5195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89" t="24098" r="24931" b="23792"/>
          <a:stretch>
            <a:fillRect/>
          </a:stretch>
        </p:blipFill>
        <p:spPr>
          <a:xfrm>
            <a:off x="7789453" y="2285641"/>
            <a:ext cx="4186106" cy="2416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0BBF39-1D24-4DBE-BC8B-9DF7537DAB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01" t="23731" r="25963" b="23915"/>
          <a:stretch>
            <a:fillRect/>
          </a:stretch>
        </p:blipFill>
        <p:spPr>
          <a:xfrm>
            <a:off x="897622" y="3236613"/>
            <a:ext cx="3717495" cy="2561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E7C8D-09EF-4AAF-8802-4A80E4E86E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862" t="25974" r="32156" b="27654"/>
          <a:stretch>
            <a:fillRect/>
          </a:stretch>
        </p:blipFill>
        <p:spPr>
          <a:xfrm>
            <a:off x="8503689" y="4066982"/>
            <a:ext cx="3471870" cy="2711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2DB4FC-4B34-402C-8298-1617AB2537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427" t="23731" r="26651" b="25260"/>
          <a:stretch>
            <a:fillRect/>
          </a:stretch>
        </p:blipFill>
        <p:spPr>
          <a:xfrm>
            <a:off x="4406742" y="3392773"/>
            <a:ext cx="3959603" cy="32418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968149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FD00B-646C-4088-A767-17DFE901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31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A553E2-2C51-497A-8DEC-25579B77A44A}"/>
              </a:ext>
            </a:extLst>
          </p:cNvPr>
          <p:cNvSpPr/>
          <p:nvPr/>
        </p:nvSpPr>
        <p:spPr>
          <a:xfrm>
            <a:off x="6096000" y="3699545"/>
            <a:ext cx="5240324" cy="2908105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buClr>
                <a:srgbClr val="DE4D20"/>
              </a:buClr>
            </a:pPr>
            <a:r>
              <a:rPr lang="ru-RU" sz="1600" b="1">
                <a:solidFill>
                  <a:srgbClr val="D7481B"/>
                </a:solidFill>
                <a:latin typeface="Arial" pitchFamily="34" charset="0"/>
                <a:cs typeface="Arial" pitchFamily="34" charset="0"/>
              </a:rPr>
              <a:t>Родитель (законный представитель):</a:t>
            </a:r>
          </a:p>
          <a:p>
            <a:pPr>
              <a:buClr>
                <a:srgbClr val="DE4D20"/>
              </a:buClr>
            </a:pPr>
            <a:endParaRPr lang="ru-RU" sz="1600" b="1">
              <a:solidFill>
                <a:srgbClr val="D74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DE4D20"/>
              </a:buClr>
              <a:buFontTx/>
              <a:buChar char="-"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Привязать сотовый телефон ребенка через свой </a:t>
            </a:r>
            <a:r>
              <a: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 </a:t>
            </a: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(территориальное место нахождения телефона, возможность легкого установления родительского контроля, невозможность закачивания платных приложений;</a:t>
            </a:r>
          </a:p>
          <a:p>
            <a:pPr>
              <a:lnSpc>
                <a:spcPct val="100000"/>
              </a:lnSpc>
              <a:buClr>
                <a:srgbClr val="DE4D20"/>
              </a:buClr>
              <a:buFontTx/>
              <a:buChar char="-"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Добавиться в «Друзья» в социальных сетях;</a:t>
            </a:r>
          </a:p>
          <a:p>
            <a:pPr>
              <a:lnSpc>
                <a:spcPct val="100000"/>
              </a:lnSpc>
              <a:buClr>
                <a:srgbClr val="DE4D20"/>
              </a:buClr>
              <a:buFontTx/>
              <a:buChar char="-"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Установить «родительский контроль» на телефоне, компьютере, роутере;</a:t>
            </a:r>
          </a:p>
          <a:p>
            <a:pPr>
              <a:lnSpc>
                <a:spcPct val="100000"/>
              </a:lnSpc>
              <a:buClr>
                <a:srgbClr val="DE4D20"/>
              </a:buClr>
              <a:buFontTx/>
              <a:buChar char="-"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Школа – на 11 лет, а ребенок навсегда.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BEFFF-5FE3-45CA-93AC-B58D0B11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90" t="9542" r="29055" b="9480"/>
          <a:stretch>
            <a:fillRect/>
          </a:stretch>
        </p:blipFill>
        <p:spPr>
          <a:xfrm>
            <a:off x="855676" y="93987"/>
            <a:ext cx="4890783" cy="55535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40A092-577E-4C7B-95C8-25322C2E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80" t="67156" r="37433" b="14312"/>
          <a:stretch>
            <a:fillRect/>
          </a:stretch>
        </p:blipFill>
        <p:spPr>
          <a:xfrm>
            <a:off x="855676" y="5557704"/>
            <a:ext cx="4890783" cy="12709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A742D8-D402-4A14-95C5-96F1C5F3E7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802" t="9694" r="25619" b="25976"/>
          <a:stretch>
            <a:fillRect/>
          </a:stretch>
        </p:blipFill>
        <p:spPr>
          <a:xfrm>
            <a:off x="6096000" y="161100"/>
            <a:ext cx="5738069" cy="34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732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787E0-912A-455D-8198-8489D836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32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D7F4A-E2E8-4F16-91F3-8A90854C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01" t="25974" r="27614" b="24282"/>
          <a:stretch>
            <a:fillRect/>
          </a:stretch>
        </p:blipFill>
        <p:spPr>
          <a:xfrm>
            <a:off x="4932726" y="159392"/>
            <a:ext cx="6962861" cy="4588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17FEE-F852-403F-8B33-7BF8779E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82" t="26606" r="42133" b="21590"/>
          <a:stretch>
            <a:fillRect/>
          </a:stretch>
        </p:blipFill>
        <p:spPr>
          <a:xfrm>
            <a:off x="813733" y="1619075"/>
            <a:ext cx="4043493" cy="4328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2A63C6-88EC-416F-980A-0D7C6C569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1" b="2"/>
          <a:stretch>
            <a:fillRect/>
          </a:stretch>
        </p:blipFill>
        <p:spPr>
          <a:xfrm>
            <a:off x="813733" y="139095"/>
            <a:ext cx="4043494" cy="145968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364395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0"/>
            <a:ext cx="12240000" cy="6906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115738" y="2270908"/>
            <a:ext cx="10603677" cy="2188992"/>
          </a:xfrm>
        </p:spPr>
        <p:txBody>
          <a:bodyPr rtlCol="0"/>
          <a:lstStyle>
            <a:defPPr/>
          </a:lstStyle>
          <a:p>
            <a:pPr rtl="0"/>
            <a:br>
              <a:rPr lang="ru-RU" sz="7200">
                <a:solidFill>
                  <a:schemeClr val="accent1"/>
                </a:solidFill>
              </a:rPr>
            </a:br>
            <a:r>
              <a:rPr lang="ru-RU" sz="7200">
                <a:solidFill>
                  <a:schemeClr val="accent1"/>
                </a:solidFill>
              </a:rPr>
              <a:t> </a:t>
            </a:r>
            <a:endParaRPr lang="ru-RU" sz="4400">
              <a:solidFill>
                <a:schemeClr val="tx1"/>
              </a:solidFill>
            </a:endParaRPr>
          </a:p>
        </p:txBody>
      </p:sp>
      <p:grpSp>
        <p:nvGrpSpPr>
          <p:cNvPr id="6" name="Группа 5" descr="декоративный элемент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6738" y="1184031"/>
            <a:ext cx="9809523" cy="4892918"/>
            <a:chOff x="2989385" y="1679331"/>
            <a:chExt cx="7376746" cy="268165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 flipH="1"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 flipH="1"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/>
          </a:lstStyle>
          <a:p>
            <a:pPr rtl="0"/>
            <a:fld id="{7AAC19ED-7CFA-4AF2-BE7E-6017F4B12C9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66D925-A3DE-4856-AD57-32FD370862A0}"/>
              </a:ext>
            </a:extLst>
          </p:cNvPr>
          <p:cNvSpPr/>
          <p:nvPr/>
        </p:nvSpPr>
        <p:spPr>
          <a:xfrm>
            <a:off x="755038" y="118351"/>
            <a:ext cx="10854806" cy="683952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3400" b="1"/>
              <a:t>ВИЗУАЛЬНОЕ НАБЛЮДЕНИЕ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A18592F-94C7-4444-9A90-B24DE4CC9830}"/>
              </a:ext>
            </a:extLst>
          </p:cNvPr>
          <p:cNvSpPr/>
          <p:nvPr/>
        </p:nvSpPr>
        <p:spPr>
          <a:xfrm>
            <a:off x="1417738" y="1184030"/>
            <a:ext cx="3382855" cy="2473569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1"/>
                </a:solidFill>
                <a:highlight>
                  <a:srgbClr val="FF0000"/>
                </a:highlight>
              </a:rPr>
              <a:t>1.</a:t>
            </a:r>
            <a:r>
              <a:rPr lang="ru-RU" sz="1600" b="1">
                <a:solidFill>
                  <a:schemeClr val="bg1"/>
                </a:solidFill>
              </a:rPr>
              <a:t> Изменения в поведении и образе жизни (признаки постоянного стресса, тревожности, панические атаки, депрессии)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EE9E9DF-B3E8-4411-BCAC-BE380154E7D8}"/>
              </a:ext>
            </a:extLst>
          </p:cNvPr>
          <p:cNvSpPr/>
          <p:nvPr/>
        </p:nvSpPr>
        <p:spPr>
          <a:xfrm>
            <a:off x="5338913" y="3733284"/>
            <a:ext cx="3052185" cy="245847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1"/>
                </a:solidFill>
                <a:highlight>
                  <a:srgbClr val="FF0000"/>
                </a:highlight>
              </a:rPr>
              <a:t>5.</a:t>
            </a:r>
            <a:r>
              <a:rPr lang="ru-RU" sz="1600" b="1">
                <a:solidFill>
                  <a:schemeClr val="bg1"/>
                </a:solidFill>
              </a:rPr>
              <a:t> Отсутствие интереса к учебе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и социальной активности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A88267-77AA-4A19-B6F3-B49DB535CA42}"/>
              </a:ext>
            </a:extLst>
          </p:cNvPr>
          <p:cNvSpPr/>
          <p:nvPr/>
        </p:nvSpPr>
        <p:spPr>
          <a:xfrm>
            <a:off x="4581525" y="1386692"/>
            <a:ext cx="3190950" cy="2870977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1"/>
                </a:solidFill>
                <a:highlight>
                  <a:srgbClr val="FF0000"/>
                </a:highlight>
              </a:rPr>
              <a:t>2. </a:t>
            </a:r>
            <a:r>
              <a:rPr lang="ru-RU" sz="1600" b="1">
                <a:solidFill>
                  <a:schemeClr val="bg1"/>
                </a:solidFill>
              </a:rPr>
              <a:t>Появление проблемных ситуаций в жизни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(развод родителей, потеря  близкого,  наличие зависимостей)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E4BB618-2C03-4EC2-8987-9F070C7B4157}"/>
              </a:ext>
            </a:extLst>
          </p:cNvPr>
          <p:cNvSpPr/>
          <p:nvPr/>
        </p:nvSpPr>
        <p:spPr>
          <a:xfrm>
            <a:off x="7515147" y="1345954"/>
            <a:ext cx="3479267" cy="245847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1"/>
                </a:solidFill>
                <a:highlight>
                  <a:srgbClr val="FF0000"/>
                </a:highlight>
              </a:rPr>
              <a:t>3.</a:t>
            </a:r>
            <a:r>
              <a:rPr lang="ru-RU" sz="1600" b="1">
                <a:solidFill>
                  <a:schemeClr val="bg1"/>
                </a:solidFill>
              </a:rPr>
              <a:t> Скрытые факторы (депрессивные посты в соцсетях, шок-контент, деструктивный, противоправный контент), наличие порезов и ран на теле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427E42B-E35A-4D75-9A26-51481B207900}"/>
              </a:ext>
            </a:extLst>
          </p:cNvPr>
          <p:cNvSpPr/>
          <p:nvPr/>
        </p:nvSpPr>
        <p:spPr>
          <a:xfrm>
            <a:off x="2416559" y="3429001"/>
            <a:ext cx="3190951" cy="2499502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1"/>
                </a:solidFill>
                <a:highlight>
                  <a:srgbClr val="FF0000"/>
                </a:highlight>
              </a:rPr>
              <a:t>4.</a:t>
            </a:r>
            <a:r>
              <a:rPr lang="ru-RU" sz="1600" b="1">
                <a:solidFill>
                  <a:schemeClr val="bg1"/>
                </a:solidFill>
              </a:rPr>
              <a:t> Изменения эмоционального состояния (проявления агрессии и раздражительности, аутоагрессии, рискового поведения)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F5BA5E5-9344-47B0-8B40-3B8645FCCAE8}"/>
              </a:ext>
            </a:extLst>
          </p:cNvPr>
          <p:cNvSpPr/>
          <p:nvPr/>
        </p:nvSpPr>
        <p:spPr>
          <a:xfrm>
            <a:off x="8160454" y="3814078"/>
            <a:ext cx="2764808" cy="218033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 b="1">
                <a:solidFill>
                  <a:schemeClr val="bg2"/>
                </a:solidFill>
                <a:highlight>
                  <a:srgbClr val="FF0000"/>
                </a:highlight>
              </a:rPr>
              <a:t>6. </a:t>
            </a:r>
            <a:r>
              <a:rPr lang="ru-RU" sz="1600" b="1">
                <a:solidFill>
                  <a:schemeClr val="bg2"/>
                </a:solidFill>
              </a:rPr>
              <a:t>Страницы в социальных сетях: «мы - то, что мы смотрим, читаем, пишем…»</a:t>
            </a:r>
          </a:p>
        </p:txBody>
      </p:sp>
    </p:spTree>
    <p:extLst>
      <p:ext uri="{BB962C8B-B14F-4D97-AF65-F5344CB8AC3E}">
        <p14:creationId xmlns:p14="http://schemas.microsoft.com/office/powerpoint/2010/main" val="364045148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BEFC9-022A-412A-ACF0-00BB6E75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D5FA36-BE49-4DBB-8ECA-D6F86258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5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03375-6E8E-4BA4-A8CD-1522DD1B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" t="16671" r="11995" b="14250"/>
          <a:stretch>
            <a:fillRect/>
          </a:stretch>
        </p:blipFill>
        <p:spPr>
          <a:xfrm>
            <a:off x="922790" y="343949"/>
            <a:ext cx="10861222" cy="62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725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AFCCCD-EF2D-436B-947D-9266D4B2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6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DA0540-9FB7-4DE7-9BD6-F0B463CF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0" t="10539" r="20734" b="13551"/>
          <a:stretch>
            <a:fillRect/>
          </a:stretch>
        </p:blipFill>
        <p:spPr>
          <a:xfrm>
            <a:off x="956344" y="243282"/>
            <a:ext cx="10746297" cy="62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7304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6D4A06-09C7-4497-8494-F4B0D08D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7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A3416-2BE4-4612-BA43-25AD8113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47" t="16758" r="11789" b="10948"/>
          <a:stretch>
            <a:fillRect/>
          </a:stretch>
        </p:blipFill>
        <p:spPr>
          <a:xfrm>
            <a:off x="872458" y="142614"/>
            <a:ext cx="5939404" cy="5503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860CE-387B-45CD-B47F-363821DF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29" t="17247" r="11582" b="9359"/>
          <a:stretch>
            <a:fillRect/>
          </a:stretch>
        </p:blipFill>
        <p:spPr>
          <a:xfrm>
            <a:off x="6149132" y="1598778"/>
            <a:ext cx="5939404" cy="50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732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DC4A7-BB92-4EE7-A1FE-ED0BDA38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8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E20D2-2B33-408E-85D9-B911E401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86" t="16637" r="12615" b="12415"/>
          <a:stretch>
            <a:fillRect/>
          </a:stretch>
        </p:blipFill>
        <p:spPr>
          <a:xfrm>
            <a:off x="880844" y="100667"/>
            <a:ext cx="5402509" cy="4035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8A787-12B8-4DF1-86D5-25C92F45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25" t="38899" r="14197" b="11560"/>
          <a:stretch>
            <a:fillRect/>
          </a:stretch>
        </p:blipFill>
        <p:spPr>
          <a:xfrm>
            <a:off x="6568580" y="100667"/>
            <a:ext cx="5232208" cy="34898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E44A39-C0BE-4662-BE0C-9F7AB713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381" t="37126" r="14197" b="11804"/>
          <a:stretch>
            <a:fillRect/>
          </a:stretch>
        </p:blipFill>
        <p:spPr>
          <a:xfrm>
            <a:off x="956346" y="4043493"/>
            <a:ext cx="5066950" cy="27138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A7D1E7-269C-4140-AC0C-C49778B427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380" t="38342" r="14060" b="11877"/>
          <a:stretch>
            <a:fillRect/>
          </a:stretch>
        </p:blipFill>
        <p:spPr>
          <a:xfrm>
            <a:off x="6096000" y="3590488"/>
            <a:ext cx="5858312" cy="29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819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72634E-4086-407F-BFBE-735CA3CB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rtl="0"/>
            <a:fld id="{7AAC19ED-7CFA-4AF2-BE7E-6017F4B12C94}" type="slidenum">
              <a:rPr lang="ru-RU" noProof="0" smtClean="0"/>
              <a:pPr/>
              <a:t>9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83A03F-6BB9-426B-B733-5A65FB34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05" t="17492" r="14335" b="11927"/>
          <a:stretch>
            <a:fillRect/>
          </a:stretch>
        </p:blipFill>
        <p:spPr>
          <a:xfrm>
            <a:off x="880844" y="167781"/>
            <a:ext cx="5805182" cy="4186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26DD9D-14DD-4374-8314-10C6E147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86" t="38899" r="14335" b="10948"/>
          <a:stretch>
            <a:fillRect/>
          </a:stretch>
        </p:blipFill>
        <p:spPr>
          <a:xfrm>
            <a:off x="6686026" y="167781"/>
            <a:ext cx="5215156" cy="4127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7B0C98-370F-4CBF-BEAA-262265243D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37" t="37431" r="14817" b="12661"/>
          <a:stretch>
            <a:fillRect/>
          </a:stretch>
        </p:blipFill>
        <p:spPr>
          <a:xfrm>
            <a:off x="2972500" y="4118994"/>
            <a:ext cx="6188278" cy="24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390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Arial"/>
        <a:cs typeface="Arial"/>
      </a:majorFont>
      <a:minorFont>
        <a:latin typeface="Franklin Gothic Medium"/>
        <a:ea typeface="Arial"/>
        <a:cs typeface="Arial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_30477986_TF33527777" id="{2DD3E1FB-5CFA-4521-883E-812D04995A65}" vid="{D0C04CB7-9620-48B6-899A-06742F73D07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http://purl.org/dc/elements/1.1/"/>
    <ds:schemaRef ds:uri="fb0879af-3eba-417a-a55a-ffe6dcd6ca7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Процедуры безопасности</Template>
  <Company/>
  <PresentationFormat>Широкоэкранный</PresentationFormat>
  <Paragraphs>252</Paragraphs>
  <Slides>32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0">
      <vt:lpstr>Arial</vt:lpstr>
      <vt:lpstr>Franklin Gothic Demi</vt:lpstr>
      <vt:lpstr>Franklin Gothic Medium</vt:lpstr>
      <vt:lpstr>Corbel</vt:lpstr>
      <vt:lpstr>Segoe UI</vt:lpstr>
      <vt:lpstr>Calibri Light</vt:lpstr>
      <vt:lpstr>Calibri</vt:lpstr>
      <vt:lpstr>Заголовки</vt:lpstr>
      <vt:lpstr>с чего начинается Безопасность</vt:lpstr>
      <vt:lpstr>Основная задача – снизить потенциальные риски, научить основным алгоритмам действий в нестандартных ситуацияхцель – ребенок – как субъект безопасности, создание безопасной среды</vt:lpstr>
      <vt:lpstr>ЗНАТЬ, КОМУ ТРУДНЕЕ АДАПТИРОВАТЬСЯ:- Несовершеннолетние;- студенты-иностранцы, студенты, прибывшие из НОВЫХ территорий;- ЛИЦА из числа детей-сирот И оставшихся без попечения родителей, опекунских и приемных СЕМЕЙ;- ИЗ неблагополучных семЕЙ, СЕМЕЙ, НАХОДИВШИХСЯ В СОЦИАЛЬНО ОПАСНОМ ПОЛОЖЕНИИ; - студенты-инвалиды, ЛИЦА с ОВЗ;- восстановленные студенты, студенты из академотпуска;  - замеченные в деструктивных проявлениях (совершении противоправных действий, аутоагрессии и т.п.); - молодые люди, на которых ВЫ обратили внимание в ходе визуального наблюдения.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Проявления межнациональной оппозиции, протестные настроения, противопоставления себя власти, ультрарадикальные течения, экстремизм, терроризм, скулшутинг</vt:lpstr>
      <vt:lpstr>PowerPoint Presentation</vt:lpstr>
      <vt:lpstr>Подписки на депрессивный контент</vt:lpstr>
      <vt:lpstr>Агрессия, насилие, жестокость </vt:lpstr>
      <vt:lpstr>Пропаганда потребления ПАВ</vt:lpstr>
      <vt:lpstr>PowerPoint Presentation</vt:lpstr>
      <vt:lpstr>PowerPoint Presentation</vt:lpstr>
      <vt:lpstr>PowerPoint Presentation</vt:lpstr>
      <vt:lpstr>При выявлении – что делаем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2023-07-04T02:04:05Z</dcterms:created>
  <dcterms:modified xsi:type="dcterms:W3CDTF">2023-12-22T05:03:03Z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0x010100DEEA25CC0A0AC24199CDC46C25B8B0BC</vt:lpwstr>
  </property>
</Properties>
</file>